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75" r:id="rId2"/>
    <p:sldId id="294" r:id="rId3"/>
    <p:sldId id="361" r:id="rId4"/>
    <p:sldId id="360" r:id="rId5"/>
    <p:sldId id="291" r:id="rId6"/>
    <p:sldId id="362" r:id="rId7"/>
    <p:sldId id="370" r:id="rId8"/>
    <p:sldId id="363" r:id="rId9"/>
    <p:sldId id="364" r:id="rId10"/>
    <p:sldId id="371" r:id="rId11"/>
    <p:sldId id="372" r:id="rId12"/>
    <p:sldId id="365" r:id="rId13"/>
    <p:sldId id="373" r:id="rId14"/>
    <p:sldId id="374" r:id="rId15"/>
    <p:sldId id="367" r:id="rId16"/>
    <p:sldId id="366" r:id="rId17"/>
    <p:sldId id="368" r:id="rId18"/>
    <p:sldId id="369" r:id="rId19"/>
    <p:sldId id="375" r:id="rId20"/>
    <p:sldId id="376" r:id="rId21"/>
    <p:sldId id="377" r:id="rId22"/>
    <p:sldId id="378" r:id="rId23"/>
    <p:sldId id="379" r:id="rId24"/>
    <p:sldId id="380" r:id="rId25"/>
    <p:sldId id="381" r:id="rId26"/>
    <p:sldId id="382" r:id="rId27"/>
    <p:sldId id="383" r:id="rId28"/>
    <p:sldId id="384" r:id="rId29"/>
    <p:sldId id="385" r:id="rId30"/>
    <p:sldId id="386" r:id="rId31"/>
    <p:sldId id="387" r:id="rId32"/>
    <p:sldId id="399" r:id="rId33"/>
    <p:sldId id="398" r:id="rId34"/>
    <p:sldId id="388" r:id="rId35"/>
    <p:sldId id="389" r:id="rId36"/>
    <p:sldId id="390" r:id="rId37"/>
    <p:sldId id="391" r:id="rId38"/>
    <p:sldId id="392" r:id="rId39"/>
    <p:sldId id="393" r:id="rId40"/>
    <p:sldId id="394" r:id="rId41"/>
    <p:sldId id="395" r:id="rId42"/>
    <p:sldId id="396" r:id="rId43"/>
    <p:sldId id="397" r:id="rId44"/>
    <p:sldId id="400" r:id="rId45"/>
    <p:sldId id="401" r:id="rId46"/>
    <p:sldId id="314" r:id="rId47"/>
    <p:sldId id="402" r:id="rId48"/>
    <p:sldId id="403" r:id="rId4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张武武" initials="张武武" lastIdx="1" clrIdx="0">
    <p:extLst>
      <p:ext uri="{19B8F6BF-5375-455C-9EA6-DF929625EA0E}">
        <p15:presenceInfo xmlns:p15="http://schemas.microsoft.com/office/powerpoint/2012/main" userId="张武武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FB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89684" autoAdjust="0"/>
  </p:normalViewPr>
  <p:slideViewPr>
    <p:cSldViewPr snapToGrid="0">
      <p:cViewPr varScale="1">
        <p:scale>
          <a:sx n="79" d="100"/>
          <a:sy n="79" d="100"/>
        </p:scale>
        <p:origin x="830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08" y="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6AE21E-67CB-4EC2-A4C4-3F66B277A7C8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</dgm:pt>
    <dgm:pt modelId="{2C338B50-84F8-4BB5-A5AB-DBA9122EEAB6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en-US" altLang="zh-CN" b="1" noProof="1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rPr>
            <a:t>McgsPro</a:t>
          </a:r>
          <a:endParaRPr kumimoji="0" lang="en-US" altLang="zh-CN" b="1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宋体" charset="-122"/>
            <a:ea typeface="宋体" charset="-122"/>
          </a:endParaRPr>
        </a:p>
      </dgm:t>
    </dgm:pt>
    <dgm:pt modelId="{7FB5E1A0-6226-49C0-A27D-EF870671D9AD}" type="parTrans" cxnId="{976C1785-0F8D-4056-A57D-9AC275D2CE57}">
      <dgm:prSet/>
      <dgm:spPr/>
      <dgm:t>
        <a:bodyPr/>
        <a:lstStyle/>
        <a:p>
          <a:endParaRPr lang="zh-CN" altLang="en-US"/>
        </a:p>
      </dgm:t>
    </dgm:pt>
    <dgm:pt modelId="{B9DEFE25-BE86-4615-9CA2-CA1FCCA65BB8}" type="sibTrans" cxnId="{976C1785-0F8D-4056-A57D-9AC275D2CE57}">
      <dgm:prSet/>
      <dgm:spPr/>
      <dgm:t>
        <a:bodyPr/>
        <a:lstStyle/>
        <a:p>
          <a:endParaRPr lang="zh-CN" altLang="en-US"/>
        </a:p>
      </dgm:t>
    </dgm:pt>
    <dgm:pt modelId="{9AB61CE7-E550-4B78-9ED1-2C9C38BEEEEF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zh-CN" altLang="en-US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宋体" charset="-122"/>
              <a:ea typeface="宋体" charset="-122"/>
            </a:rPr>
            <a:t>可视化</a:t>
          </a:r>
        </a:p>
      </dgm:t>
    </dgm:pt>
    <dgm:pt modelId="{70A27741-9AC4-499A-995A-2BC9638E519A}" type="parTrans" cxnId="{6B99A721-2722-4BAF-81FA-25567C828369}">
      <dgm:prSet/>
      <dgm:spPr/>
      <dgm:t>
        <a:bodyPr/>
        <a:lstStyle/>
        <a:p>
          <a:endParaRPr lang="zh-CN" altLang="en-US"/>
        </a:p>
      </dgm:t>
    </dgm:pt>
    <dgm:pt modelId="{AD70E4AF-D22D-41E8-A207-90D022E40D46}" type="sibTrans" cxnId="{6B99A721-2722-4BAF-81FA-25567C828369}">
      <dgm:prSet/>
      <dgm:spPr/>
      <dgm:t>
        <a:bodyPr/>
        <a:lstStyle/>
        <a:p>
          <a:endParaRPr lang="zh-CN" altLang="en-US"/>
        </a:p>
      </dgm:t>
    </dgm:pt>
    <dgm:pt modelId="{1B2A9C18-2F2F-4544-A0E3-4B98E90C0D27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zh-CN" altLang="en-US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宋体" charset="-122"/>
              <a:ea typeface="宋体" charset="-122"/>
            </a:rPr>
            <a:t>高处理性能</a:t>
          </a:r>
        </a:p>
      </dgm:t>
    </dgm:pt>
    <dgm:pt modelId="{C61D9E09-E7F3-4C41-8C4F-B620D208117B}" type="parTrans" cxnId="{6A32C4FD-C190-450B-BAD2-E985E522C609}">
      <dgm:prSet/>
      <dgm:spPr/>
      <dgm:t>
        <a:bodyPr/>
        <a:lstStyle/>
        <a:p>
          <a:endParaRPr lang="zh-CN" altLang="en-US"/>
        </a:p>
      </dgm:t>
    </dgm:pt>
    <dgm:pt modelId="{456D9B68-4E2C-4B58-9FC3-69C57EBEFC61}" type="sibTrans" cxnId="{6A32C4FD-C190-450B-BAD2-E985E522C609}">
      <dgm:prSet/>
      <dgm:spPr/>
      <dgm:t>
        <a:bodyPr/>
        <a:lstStyle/>
        <a:p>
          <a:endParaRPr lang="zh-CN" altLang="en-US"/>
        </a:p>
      </dgm:t>
    </dgm:pt>
    <dgm:pt modelId="{BEAA0800-A171-45C6-A5BB-E95A78FBE130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zh-CN" altLang="en-US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宋体" charset="-122"/>
              <a:ea typeface="宋体" charset="-122"/>
            </a:rPr>
            <a:t>多媒体画面</a:t>
          </a:r>
        </a:p>
      </dgm:t>
    </dgm:pt>
    <dgm:pt modelId="{86D6A123-F7CF-45B7-B610-7CECF8F38D60}" type="parTrans" cxnId="{B323DA84-BE96-4FFA-BDD2-BA5A6CAE68AE}">
      <dgm:prSet/>
      <dgm:spPr/>
      <dgm:t>
        <a:bodyPr/>
        <a:lstStyle/>
        <a:p>
          <a:endParaRPr lang="zh-CN" altLang="en-US"/>
        </a:p>
      </dgm:t>
    </dgm:pt>
    <dgm:pt modelId="{BA8FE8F3-05AA-4D3F-91F5-B563CC5CA0CE}" type="sibTrans" cxnId="{B323DA84-BE96-4FFA-BDD2-BA5A6CAE68AE}">
      <dgm:prSet/>
      <dgm:spPr/>
      <dgm:t>
        <a:bodyPr/>
        <a:lstStyle/>
        <a:p>
          <a:endParaRPr lang="zh-CN" altLang="en-US"/>
        </a:p>
      </dgm:t>
    </dgm:pt>
    <dgm:pt modelId="{4B75C676-4CE8-4DFF-AB9C-08FD5165A350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zh-CN" altLang="en-US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宋体" charset="-122"/>
              <a:ea typeface="宋体" charset="-122"/>
            </a:rPr>
            <a:t>安全机制</a:t>
          </a:r>
        </a:p>
      </dgm:t>
    </dgm:pt>
    <dgm:pt modelId="{E75422D6-97AD-404B-8D80-C5057706ED02}" type="parTrans" cxnId="{DFC1ECB9-02DA-48DF-A454-2BDF58DAC863}">
      <dgm:prSet/>
      <dgm:spPr/>
      <dgm:t>
        <a:bodyPr/>
        <a:lstStyle/>
        <a:p>
          <a:endParaRPr lang="zh-CN" altLang="en-US"/>
        </a:p>
      </dgm:t>
    </dgm:pt>
    <dgm:pt modelId="{E48734A9-6255-4845-966B-223FB092A276}" type="sibTrans" cxnId="{DFC1ECB9-02DA-48DF-A454-2BDF58DAC863}">
      <dgm:prSet/>
      <dgm:spPr/>
      <dgm:t>
        <a:bodyPr/>
        <a:lstStyle/>
        <a:p>
          <a:endParaRPr lang="zh-CN" altLang="en-US"/>
        </a:p>
      </dgm:t>
    </dgm:pt>
    <dgm:pt modelId="{A6DBC66A-4C1F-4C28-A44E-6654EAC3C492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zh-CN" altLang="en-US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宋体" charset="-122"/>
              <a:ea typeface="宋体" charset="-122"/>
            </a:rPr>
            <a:t>网络功能</a:t>
          </a:r>
        </a:p>
      </dgm:t>
    </dgm:pt>
    <dgm:pt modelId="{366428E0-811C-4AF2-9984-EB70B3A83A60}" type="parTrans" cxnId="{BE98D4E4-7AE8-446F-A946-91C193E20E94}">
      <dgm:prSet/>
      <dgm:spPr/>
      <dgm:t>
        <a:bodyPr/>
        <a:lstStyle/>
        <a:p>
          <a:endParaRPr lang="zh-CN" altLang="en-US"/>
        </a:p>
      </dgm:t>
    </dgm:pt>
    <dgm:pt modelId="{2DFD4773-957A-4D4D-AFC2-21DC8029AFFA}" type="sibTrans" cxnId="{BE98D4E4-7AE8-446F-A946-91C193E20E94}">
      <dgm:prSet/>
      <dgm:spPr/>
      <dgm:t>
        <a:bodyPr/>
        <a:lstStyle/>
        <a:p>
          <a:endParaRPr lang="zh-CN" altLang="en-US"/>
        </a:p>
      </dgm:t>
    </dgm:pt>
    <dgm:pt modelId="{2A8B3C2C-A349-4E98-A5C2-5EE138795238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zh-CN" altLang="en-US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宋体" charset="-122"/>
              <a:ea typeface="宋体" charset="-122"/>
            </a:rPr>
            <a:t>报警功能</a:t>
          </a:r>
        </a:p>
      </dgm:t>
    </dgm:pt>
    <dgm:pt modelId="{E6D52998-7032-458A-884C-311EBA5CFCAC}" type="parTrans" cxnId="{871FD1FC-9DC5-4A2D-8DC2-AB19310BFDE6}">
      <dgm:prSet/>
      <dgm:spPr/>
      <dgm:t>
        <a:bodyPr/>
        <a:lstStyle/>
        <a:p>
          <a:endParaRPr lang="zh-CN" altLang="en-US"/>
        </a:p>
      </dgm:t>
    </dgm:pt>
    <dgm:pt modelId="{111E291E-506F-41A7-8C44-C938FD3EBBEF}" type="sibTrans" cxnId="{871FD1FC-9DC5-4A2D-8DC2-AB19310BFDE6}">
      <dgm:prSet/>
      <dgm:spPr/>
      <dgm:t>
        <a:bodyPr/>
        <a:lstStyle/>
        <a:p>
          <a:endParaRPr lang="zh-CN" altLang="en-US"/>
        </a:p>
      </dgm:t>
    </dgm:pt>
    <dgm:pt modelId="{68A90975-8B79-41B9-A41F-561BF4847BED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zh-CN" altLang="en-US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宋体" charset="-122"/>
              <a:ea typeface="宋体" charset="-122"/>
            </a:rPr>
            <a:t>支持多种硬件</a:t>
          </a:r>
        </a:p>
      </dgm:t>
    </dgm:pt>
    <dgm:pt modelId="{B298816C-06DB-4B29-A5F0-3DA3E0A726D5}" type="parTrans" cxnId="{17485A78-FBD8-49BB-87AE-D367A33D5640}">
      <dgm:prSet/>
      <dgm:spPr/>
      <dgm:t>
        <a:bodyPr/>
        <a:lstStyle/>
        <a:p>
          <a:endParaRPr lang="zh-CN" altLang="en-US"/>
        </a:p>
      </dgm:t>
    </dgm:pt>
    <dgm:pt modelId="{6480C209-AEA7-4F4C-B9DD-EA41E0720A39}" type="sibTrans" cxnId="{17485A78-FBD8-49BB-87AE-D367A33D5640}">
      <dgm:prSet/>
      <dgm:spPr/>
      <dgm:t>
        <a:bodyPr/>
        <a:lstStyle/>
        <a:p>
          <a:endParaRPr lang="zh-CN" altLang="en-US"/>
        </a:p>
      </dgm:t>
    </dgm:pt>
    <dgm:pt modelId="{C7E39CE5-F90D-4008-8B57-384E57F54BD0}" type="pres">
      <dgm:prSet presAssocID="{666AE21E-67CB-4EC2-A4C4-3F66B277A7C8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6861862-2565-484C-B3A0-52088F627E30}" type="pres">
      <dgm:prSet presAssocID="{2C338B50-84F8-4BB5-A5AB-DBA9122EEAB6}" presName="centerShape" presStyleLbl="node0" presStyleIdx="0" presStyleCnt="1"/>
      <dgm:spPr/>
      <dgm:t>
        <a:bodyPr/>
        <a:lstStyle/>
        <a:p>
          <a:endParaRPr lang="zh-CN" altLang="en-US"/>
        </a:p>
      </dgm:t>
    </dgm:pt>
    <dgm:pt modelId="{B1E1F40D-873A-4E4C-823B-A9BDD0B0B3F4}" type="pres">
      <dgm:prSet presAssocID="{70A27741-9AC4-499A-995A-2BC9638E519A}" presName="Name9" presStyleLbl="parChTrans1D2" presStyleIdx="0" presStyleCnt="7"/>
      <dgm:spPr/>
      <dgm:t>
        <a:bodyPr/>
        <a:lstStyle/>
        <a:p>
          <a:endParaRPr lang="zh-CN" altLang="en-US"/>
        </a:p>
      </dgm:t>
    </dgm:pt>
    <dgm:pt modelId="{BC0EEBC6-4451-46CA-AEBD-52D5CC4E7F94}" type="pres">
      <dgm:prSet presAssocID="{70A27741-9AC4-499A-995A-2BC9638E519A}" presName="connTx" presStyleLbl="parChTrans1D2" presStyleIdx="0" presStyleCnt="7"/>
      <dgm:spPr/>
      <dgm:t>
        <a:bodyPr/>
        <a:lstStyle/>
        <a:p>
          <a:endParaRPr lang="zh-CN" altLang="en-US"/>
        </a:p>
      </dgm:t>
    </dgm:pt>
    <dgm:pt modelId="{5D29D85F-FB68-46F4-8F97-84C5A1F76DEF}" type="pres">
      <dgm:prSet presAssocID="{9AB61CE7-E550-4B78-9ED1-2C9C38BEEEEF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9EAB2FA-95AD-4609-964B-EDC72695C60E}" type="pres">
      <dgm:prSet presAssocID="{C61D9E09-E7F3-4C41-8C4F-B620D208117B}" presName="Name9" presStyleLbl="parChTrans1D2" presStyleIdx="1" presStyleCnt="7"/>
      <dgm:spPr/>
      <dgm:t>
        <a:bodyPr/>
        <a:lstStyle/>
        <a:p>
          <a:endParaRPr lang="zh-CN" altLang="en-US"/>
        </a:p>
      </dgm:t>
    </dgm:pt>
    <dgm:pt modelId="{DBCE3EC1-6F07-4951-8817-68033DC28021}" type="pres">
      <dgm:prSet presAssocID="{C61D9E09-E7F3-4C41-8C4F-B620D208117B}" presName="connTx" presStyleLbl="parChTrans1D2" presStyleIdx="1" presStyleCnt="7"/>
      <dgm:spPr/>
      <dgm:t>
        <a:bodyPr/>
        <a:lstStyle/>
        <a:p>
          <a:endParaRPr lang="zh-CN" altLang="en-US"/>
        </a:p>
      </dgm:t>
    </dgm:pt>
    <dgm:pt modelId="{0BCB5281-B2D1-4764-B25B-6B2311188C0E}" type="pres">
      <dgm:prSet presAssocID="{1B2A9C18-2F2F-4544-A0E3-4B98E90C0D27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D0AF3B2-2D4F-4171-B538-1B67E7F792E3}" type="pres">
      <dgm:prSet presAssocID="{86D6A123-F7CF-45B7-B610-7CECF8F38D60}" presName="Name9" presStyleLbl="parChTrans1D2" presStyleIdx="2" presStyleCnt="7"/>
      <dgm:spPr/>
      <dgm:t>
        <a:bodyPr/>
        <a:lstStyle/>
        <a:p>
          <a:endParaRPr lang="zh-CN" altLang="en-US"/>
        </a:p>
      </dgm:t>
    </dgm:pt>
    <dgm:pt modelId="{17F82CD1-4D2B-453B-8B82-492EDF3E3ACF}" type="pres">
      <dgm:prSet presAssocID="{86D6A123-F7CF-45B7-B610-7CECF8F38D60}" presName="connTx" presStyleLbl="parChTrans1D2" presStyleIdx="2" presStyleCnt="7"/>
      <dgm:spPr/>
      <dgm:t>
        <a:bodyPr/>
        <a:lstStyle/>
        <a:p>
          <a:endParaRPr lang="zh-CN" altLang="en-US"/>
        </a:p>
      </dgm:t>
    </dgm:pt>
    <dgm:pt modelId="{39DF6B9B-E8BA-406F-80C8-6F0C267897D5}" type="pres">
      <dgm:prSet presAssocID="{BEAA0800-A171-45C6-A5BB-E95A78FBE130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8D73E6F-FA25-4B92-B7B6-A5B1E988D639}" type="pres">
      <dgm:prSet presAssocID="{E75422D6-97AD-404B-8D80-C5057706ED02}" presName="Name9" presStyleLbl="parChTrans1D2" presStyleIdx="3" presStyleCnt="7"/>
      <dgm:spPr/>
      <dgm:t>
        <a:bodyPr/>
        <a:lstStyle/>
        <a:p>
          <a:endParaRPr lang="zh-CN" altLang="en-US"/>
        </a:p>
      </dgm:t>
    </dgm:pt>
    <dgm:pt modelId="{53006CD6-6762-426B-8680-145D485ED6B6}" type="pres">
      <dgm:prSet presAssocID="{E75422D6-97AD-404B-8D80-C5057706ED02}" presName="connTx" presStyleLbl="parChTrans1D2" presStyleIdx="3" presStyleCnt="7"/>
      <dgm:spPr/>
      <dgm:t>
        <a:bodyPr/>
        <a:lstStyle/>
        <a:p>
          <a:endParaRPr lang="zh-CN" altLang="en-US"/>
        </a:p>
      </dgm:t>
    </dgm:pt>
    <dgm:pt modelId="{82BCB1C1-F795-4218-AF0D-9C089B9830C5}" type="pres">
      <dgm:prSet presAssocID="{4B75C676-4CE8-4DFF-AB9C-08FD5165A350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88EF5A1-0B16-4264-AEED-DB2D0016550B}" type="pres">
      <dgm:prSet presAssocID="{366428E0-811C-4AF2-9984-EB70B3A83A60}" presName="Name9" presStyleLbl="parChTrans1D2" presStyleIdx="4" presStyleCnt="7"/>
      <dgm:spPr/>
      <dgm:t>
        <a:bodyPr/>
        <a:lstStyle/>
        <a:p>
          <a:endParaRPr lang="zh-CN" altLang="en-US"/>
        </a:p>
      </dgm:t>
    </dgm:pt>
    <dgm:pt modelId="{CEE26063-E163-4949-BB18-B08DEC02C722}" type="pres">
      <dgm:prSet presAssocID="{366428E0-811C-4AF2-9984-EB70B3A83A60}" presName="connTx" presStyleLbl="parChTrans1D2" presStyleIdx="4" presStyleCnt="7"/>
      <dgm:spPr/>
      <dgm:t>
        <a:bodyPr/>
        <a:lstStyle/>
        <a:p>
          <a:endParaRPr lang="zh-CN" altLang="en-US"/>
        </a:p>
      </dgm:t>
    </dgm:pt>
    <dgm:pt modelId="{423D4616-178D-4967-9F5B-E10559614878}" type="pres">
      <dgm:prSet presAssocID="{A6DBC66A-4C1F-4C28-A44E-6654EAC3C492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DBDBB11-0DAF-4F08-ACAB-C10237C72254}" type="pres">
      <dgm:prSet presAssocID="{E6D52998-7032-458A-884C-311EBA5CFCAC}" presName="Name9" presStyleLbl="parChTrans1D2" presStyleIdx="5" presStyleCnt="7"/>
      <dgm:spPr/>
      <dgm:t>
        <a:bodyPr/>
        <a:lstStyle/>
        <a:p>
          <a:endParaRPr lang="zh-CN" altLang="en-US"/>
        </a:p>
      </dgm:t>
    </dgm:pt>
    <dgm:pt modelId="{E82A7327-5E01-41BA-A57B-9FCB1AD0F849}" type="pres">
      <dgm:prSet presAssocID="{E6D52998-7032-458A-884C-311EBA5CFCAC}" presName="connTx" presStyleLbl="parChTrans1D2" presStyleIdx="5" presStyleCnt="7"/>
      <dgm:spPr/>
      <dgm:t>
        <a:bodyPr/>
        <a:lstStyle/>
        <a:p>
          <a:endParaRPr lang="zh-CN" altLang="en-US"/>
        </a:p>
      </dgm:t>
    </dgm:pt>
    <dgm:pt modelId="{FB635BF9-7E70-4339-BB76-C7ED4DD32B2E}" type="pres">
      <dgm:prSet presAssocID="{2A8B3C2C-A349-4E98-A5C2-5EE138795238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C08AD8F-B14A-4852-BC59-8A25839042CC}" type="pres">
      <dgm:prSet presAssocID="{B298816C-06DB-4B29-A5F0-3DA3E0A726D5}" presName="Name9" presStyleLbl="parChTrans1D2" presStyleIdx="6" presStyleCnt="7"/>
      <dgm:spPr/>
      <dgm:t>
        <a:bodyPr/>
        <a:lstStyle/>
        <a:p>
          <a:endParaRPr lang="zh-CN" altLang="en-US"/>
        </a:p>
      </dgm:t>
    </dgm:pt>
    <dgm:pt modelId="{6A48FF6D-3223-4B9A-919F-CC7A6E0A41B3}" type="pres">
      <dgm:prSet presAssocID="{B298816C-06DB-4B29-A5F0-3DA3E0A726D5}" presName="connTx" presStyleLbl="parChTrans1D2" presStyleIdx="6" presStyleCnt="7"/>
      <dgm:spPr/>
      <dgm:t>
        <a:bodyPr/>
        <a:lstStyle/>
        <a:p>
          <a:endParaRPr lang="zh-CN" altLang="en-US"/>
        </a:p>
      </dgm:t>
    </dgm:pt>
    <dgm:pt modelId="{07516EA7-4182-4513-8AF8-59137BFCEB9E}" type="pres">
      <dgm:prSet presAssocID="{68A90975-8B79-41B9-A41F-561BF4847BED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6A32C4FD-C190-450B-BAD2-E985E522C609}" srcId="{2C338B50-84F8-4BB5-A5AB-DBA9122EEAB6}" destId="{1B2A9C18-2F2F-4544-A0E3-4B98E90C0D27}" srcOrd="1" destOrd="0" parTransId="{C61D9E09-E7F3-4C41-8C4F-B620D208117B}" sibTransId="{456D9B68-4E2C-4B58-9FC3-69C57EBEFC61}"/>
    <dgm:cxn modelId="{7104DCE5-3068-4B2B-BBD6-DA7021C69618}" type="presOf" srcId="{1B2A9C18-2F2F-4544-A0E3-4B98E90C0D27}" destId="{0BCB5281-B2D1-4764-B25B-6B2311188C0E}" srcOrd="0" destOrd="0" presId="urn:microsoft.com/office/officeart/2005/8/layout/radial1"/>
    <dgm:cxn modelId="{17485A78-FBD8-49BB-87AE-D367A33D5640}" srcId="{2C338B50-84F8-4BB5-A5AB-DBA9122EEAB6}" destId="{68A90975-8B79-41B9-A41F-561BF4847BED}" srcOrd="6" destOrd="0" parTransId="{B298816C-06DB-4B29-A5F0-3DA3E0A726D5}" sibTransId="{6480C209-AEA7-4F4C-B9DD-EA41E0720A39}"/>
    <dgm:cxn modelId="{D74A91FC-0091-49EA-9697-089473A73000}" type="presOf" srcId="{68A90975-8B79-41B9-A41F-561BF4847BED}" destId="{07516EA7-4182-4513-8AF8-59137BFCEB9E}" srcOrd="0" destOrd="0" presId="urn:microsoft.com/office/officeart/2005/8/layout/radial1"/>
    <dgm:cxn modelId="{B02DCC80-2400-4D16-B0C9-92010ADECDE6}" type="presOf" srcId="{86D6A123-F7CF-45B7-B610-7CECF8F38D60}" destId="{17F82CD1-4D2B-453B-8B82-492EDF3E3ACF}" srcOrd="1" destOrd="0" presId="urn:microsoft.com/office/officeart/2005/8/layout/radial1"/>
    <dgm:cxn modelId="{AE1700E4-CAD3-45BA-901D-C3DEBC9F1EC4}" type="presOf" srcId="{366428E0-811C-4AF2-9984-EB70B3A83A60}" destId="{CEE26063-E163-4949-BB18-B08DEC02C722}" srcOrd="1" destOrd="0" presId="urn:microsoft.com/office/officeart/2005/8/layout/radial1"/>
    <dgm:cxn modelId="{509760B1-D92B-4B44-B791-D3D95509EAE0}" type="presOf" srcId="{E6D52998-7032-458A-884C-311EBA5CFCAC}" destId="{E82A7327-5E01-41BA-A57B-9FCB1AD0F849}" srcOrd="1" destOrd="0" presId="urn:microsoft.com/office/officeart/2005/8/layout/radial1"/>
    <dgm:cxn modelId="{F4184333-4689-4529-9B78-37214559BCAD}" type="presOf" srcId="{9AB61CE7-E550-4B78-9ED1-2C9C38BEEEEF}" destId="{5D29D85F-FB68-46F4-8F97-84C5A1F76DEF}" srcOrd="0" destOrd="0" presId="urn:microsoft.com/office/officeart/2005/8/layout/radial1"/>
    <dgm:cxn modelId="{871FD1FC-9DC5-4A2D-8DC2-AB19310BFDE6}" srcId="{2C338B50-84F8-4BB5-A5AB-DBA9122EEAB6}" destId="{2A8B3C2C-A349-4E98-A5C2-5EE138795238}" srcOrd="5" destOrd="0" parTransId="{E6D52998-7032-458A-884C-311EBA5CFCAC}" sibTransId="{111E291E-506F-41A7-8C44-C938FD3EBBEF}"/>
    <dgm:cxn modelId="{B9833C98-C95D-4C16-B45C-13DABBB733A9}" type="presOf" srcId="{2A8B3C2C-A349-4E98-A5C2-5EE138795238}" destId="{FB635BF9-7E70-4339-BB76-C7ED4DD32B2E}" srcOrd="0" destOrd="0" presId="urn:microsoft.com/office/officeart/2005/8/layout/radial1"/>
    <dgm:cxn modelId="{57165D3A-D14D-4628-87C0-64E7A2239DA7}" type="presOf" srcId="{B298816C-06DB-4B29-A5F0-3DA3E0A726D5}" destId="{6A48FF6D-3223-4B9A-919F-CC7A6E0A41B3}" srcOrd="1" destOrd="0" presId="urn:microsoft.com/office/officeart/2005/8/layout/radial1"/>
    <dgm:cxn modelId="{D4037A3A-B211-45CB-9E33-3094BB9A305E}" type="presOf" srcId="{E6D52998-7032-458A-884C-311EBA5CFCAC}" destId="{DDBDBB11-0DAF-4F08-ACAB-C10237C72254}" srcOrd="0" destOrd="0" presId="urn:microsoft.com/office/officeart/2005/8/layout/radial1"/>
    <dgm:cxn modelId="{D4A62920-669F-4421-B27A-7026EE757BE3}" type="presOf" srcId="{2C338B50-84F8-4BB5-A5AB-DBA9122EEAB6}" destId="{56861862-2565-484C-B3A0-52088F627E30}" srcOrd="0" destOrd="0" presId="urn:microsoft.com/office/officeart/2005/8/layout/radial1"/>
    <dgm:cxn modelId="{C3B818B3-5FEE-4668-9373-2307CB80D211}" type="presOf" srcId="{B298816C-06DB-4B29-A5F0-3DA3E0A726D5}" destId="{8C08AD8F-B14A-4852-BC59-8A25839042CC}" srcOrd="0" destOrd="0" presId="urn:microsoft.com/office/officeart/2005/8/layout/radial1"/>
    <dgm:cxn modelId="{827E1263-BFB0-4393-A28C-E87BCF0A5DAA}" type="presOf" srcId="{86D6A123-F7CF-45B7-B610-7CECF8F38D60}" destId="{CD0AF3B2-2D4F-4171-B538-1B67E7F792E3}" srcOrd="0" destOrd="0" presId="urn:microsoft.com/office/officeart/2005/8/layout/radial1"/>
    <dgm:cxn modelId="{B323DA84-BE96-4FFA-BDD2-BA5A6CAE68AE}" srcId="{2C338B50-84F8-4BB5-A5AB-DBA9122EEAB6}" destId="{BEAA0800-A171-45C6-A5BB-E95A78FBE130}" srcOrd="2" destOrd="0" parTransId="{86D6A123-F7CF-45B7-B610-7CECF8F38D60}" sibTransId="{BA8FE8F3-05AA-4D3F-91F5-B563CC5CA0CE}"/>
    <dgm:cxn modelId="{12830539-A434-4450-AE0D-4143DB8EF2D9}" type="presOf" srcId="{70A27741-9AC4-499A-995A-2BC9638E519A}" destId="{B1E1F40D-873A-4E4C-823B-A9BDD0B0B3F4}" srcOrd="0" destOrd="0" presId="urn:microsoft.com/office/officeart/2005/8/layout/radial1"/>
    <dgm:cxn modelId="{F08900E2-919F-4F43-8AEC-F93312D12EA9}" type="presOf" srcId="{C61D9E09-E7F3-4C41-8C4F-B620D208117B}" destId="{DBCE3EC1-6F07-4951-8817-68033DC28021}" srcOrd="1" destOrd="0" presId="urn:microsoft.com/office/officeart/2005/8/layout/radial1"/>
    <dgm:cxn modelId="{2A087698-F01F-4CB7-8C9A-3B74F913E9F5}" type="presOf" srcId="{BEAA0800-A171-45C6-A5BB-E95A78FBE130}" destId="{39DF6B9B-E8BA-406F-80C8-6F0C267897D5}" srcOrd="0" destOrd="0" presId="urn:microsoft.com/office/officeart/2005/8/layout/radial1"/>
    <dgm:cxn modelId="{3B445BB3-CDA9-46EE-9A5B-DA5BD29085BE}" type="presOf" srcId="{C61D9E09-E7F3-4C41-8C4F-B620D208117B}" destId="{39EAB2FA-95AD-4609-964B-EDC72695C60E}" srcOrd="0" destOrd="0" presId="urn:microsoft.com/office/officeart/2005/8/layout/radial1"/>
    <dgm:cxn modelId="{14639001-24B6-4F6E-ABC4-E81312D1F9D1}" type="presOf" srcId="{A6DBC66A-4C1F-4C28-A44E-6654EAC3C492}" destId="{423D4616-178D-4967-9F5B-E10559614878}" srcOrd="0" destOrd="0" presId="urn:microsoft.com/office/officeart/2005/8/layout/radial1"/>
    <dgm:cxn modelId="{DFC1ECB9-02DA-48DF-A454-2BDF58DAC863}" srcId="{2C338B50-84F8-4BB5-A5AB-DBA9122EEAB6}" destId="{4B75C676-4CE8-4DFF-AB9C-08FD5165A350}" srcOrd="3" destOrd="0" parTransId="{E75422D6-97AD-404B-8D80-C5057706ED02}" sibTransId="{E48734A9-6255-4845-966B-223FB092A276}"/>
    <dgm:cxn modelId="{B27421A4-F41F-48DB-B6F3-C39700671D7A}" type="presOf" srcId="{E75422D6-97AD-404B-8D80-C5057706ED02}" destId="{08D73E6F-FA25-4B92-B7B6-A5B1E988D639}" srcOrd="0" destOrd="0" presId="urn:microsoft.com/office/officeart/2005/8/layout/radial1"/>
    <dgm:cxn modelId="{E642E3FA-4B5B-4415-B0F3-BD250BD91390}" type="presOf" srcId="{4B75C676-4CE8-4DFF-AB9C-08FD5165A350}" destId="{82BCB1C1-F795-4218-AF0D-9C089B9830C5}" srcOrd="0" destOrd="0" presId="urn:microsoft.com/office/officeart/2005/8/layout/radial1"/>
    <dgm:cxn modelId="{7FAE2694-A858-4E69-92A3-7DE08F5EA6D1}" type="presOf" srcId="{E75422D6-97AD-404B-8D80-C5057706ED02}" destId="{53006CD6-6762-426B-8680-145D485ED6B6}" srcOrd="1" destOrd="0" presId="urn:microsoft.com/office/officeart/2005/8/layout/radial1"/>
    <dgm:cxn modelId="{95F7AA7B-2A60-424C-B93C-CC693BAFE2A2}" type="presOf" srcId="{666AE21E-67CB-4EC2-A4C4-3F66B277A7C8}" destId="{C7E39CE5-F90D-4008-8B57-384E57F54BD0}" srcOrd="0" destOrd="0" presId="urn:microsoft.com/office/officeart/2005/8/layout/radial1"/>
    <dgm:cxn modelId="{33C987E0-60D0-4BCE-8A6A-EF8FF76DBC5A}" type="presOf" srcId="{366428E0-811C-4AF2-9984-EB70B3A83A60}" destId="{D88EF5A1-0B16-4264-AEED-DB2D0016550B}" srcOrd="0" destOrd="0" presId="urn:microsoft.com/office/officeart/2005/8/layout/radial1"/>
    <dgm:cxn modelId="{1F98FF6A-219B-4556-90C9-CA67A98C61FB}" type="presOf" srcId="{70A27741-9AC4-499A-995A-2BC9638E519A}" destId="{BC0EEBC6-4451-46CA-AEBD-52D5CC4E7F94}" srcOrd="1" destOrd="0" presId="urn:microsoft.com/office/officeart/2005/8/layout/radial1"/>
    <dgm:cxn modelId="{6B99A721-2722-4BAF-81FA-25567C828369}" srcId="{2C338B50-84F8-4BB5-A5AB-DBA9122EEAB6}" destId="{9AB61CE7-E550-4B78-9ED1-2C9C38BEEEEF}" srcOrd="0" destOrd="0" parTransId="{70A27741-9AC4-499A-995A-2BC9638E519A}" sibTransId="{AD70E4AF-D22D-41E8-A207-90D022E40D46}"/>
    <dgm:cxn modelId="{BE98D4E4-7AE8-446F-A946-91C193E20E94}" srcId="{2C338B50-84F8-4BB5-A5AB-DBA9122EEAB6}" destId="{A6DBC66A-4C1F-4C28-A44E-6654EAC3C492}" srcOrd="4" destOrd="0" parTransId="{366428E0-811C-4AF2-9984-EB70B3A83A60}" sibTransId="{2DFD4773-957A-4D4D-AFC2-21DC8029AFFA}"/>
    <dgm:cxn modelId="{976C1785-0F8D-4056-A57D-9AC275D2CE57}" srcId="{666AE21E-67CB-4EC2-A4C4-3F66B277A7C8}" destId="{2C338B50-84F8-4BB5-A5AB-DBA9122EEAB6}" srcOrd="0" destOrd="0" parTransId="{7FB5E1A0-6226-49C0-A27D-EF870671D9AD}" sibTransId="{B9DEFE25-BE86-4615-9CA2-CA1FCCA65BB8}"/>
    <dgm:cxn modelId="{0B87FD6C-AAD4-444F-A1D3-F6A2985000FC}" type="presParOf" srcId="{C7E39CE5-F90D-4008-8B57-384E57F54BD0}" destId="{56861862-2565-484C-B3A0-52088F627E30}" srcOrd="0" destOrd="0" presId="urn:microsoft.com/office/officeart/2005/8/layout/radial1"/>
    <dgm:cxn modelId="{4C76944F-4F2F-4929-A75F-9E245323645C}" type="presParOf" srcId="{C7E39CE5-F90D-4008-8B57-384E57F54BD0}" destId="{B1E1F40D-873A-4E4C-823B-A9BDD0B0B3F4}" srcOrd="1" destOrd="0" presId="urn:microsoft.com/office/officeart/2005/8/layout/radial1"/>
    <dgm:cxn modelId="{F63E2BFA-067F-4439-80EB-CB818E401B3A}" type="presParOf" srcId="{B1E1F40D-873A-4E4C-823B-A9BDD0B0B3F4}" destId="{BC0EEBC6-4451-46CA-AEBD-52D5CC4E7F94}" srcOrd="0" destOrd="0" presId="urn:microsoft.com/office/officeart/2005/8/layout/radial1"/>
    <dgm:cxn modelId="{55C84CF7-8654-4E97-AFEF-35D589AFE890}" type="presParOf" srcId="{C7E39CE5-F90D-4008-8B57-384E57F54BD0}" destId="{5D29D85F-FB68-46F4-8F97-84C5A1F76DEF}" srcOrd="2" destOrd="0" presId="urn:microsoft.com/office/officeart/2005/8/layout/radial1"/>
    <dgm:cxn modelId="{C92B47FF-2CFE-451D-967B-16B4793B8697}" type="presParOf" srcId="{C7E39CE5-F90D-4008-8B57-384E57F54BD0}" destId="{39EAB2FA-95AD-4609-964B-EDC72695C60E}" srcOrd="3" destOrd="0" presId="urn:microsoft.com/office/officeart/2005/8/layout/radial1"/>
    <dgm:cxn modelId="{EDCA026C-B8A0-4468-A991-18E42FAB07B4}" type="presParOf" srcId="{39EAB2FA-95AD-4609-964B-EDC72695C60E}" destId="{DBCE3EC1-6F07-4951-8817-68033DC28021}" srcOrd="0" destOrd="0" presId="urn:microsoft.com/office/officeart/2005/8/layout/radial1"/>
    <dgm:cxn modelId="{A0EF3799-859A-4748-A4A1-0EA3B38392D8}" type="presParOf" srcId="{C7E39CE5-F90D-4008-8B57-384E57F54BD0}" destId="{0BCB5281-B2D1-4764-B25B-6B2311188C0E}" srcOrd="4" destOrd="0" presId="urn:microsoft.com/office/officeart/2005/8/layout/radial1"/>
    <dgm:cxn modelId="{91C46BD1-5BBC-46D2-BB05-ED893003B2B6}" type="presParOf" srcId="{C7E39CE5-F90D-4008-8B57-384E57F54BD0}" destId="{CD0AF3B2-2D4F-4171-B538-1B67E7F792E3}" srcOrd="5" destOrd="0" presId="urn:microsoft.com/office/officeart/2005/8/layout/radial1"/>
    <dgm:cxn modelId="{842C3246-C31E-4ECC-A173-D0E372E5696D}" type="presParOf" srcId="{CD0AF3B2-2D4F-4171-B538-1B67E7F792E3}" destId="{17F82CD1-4D2B-453B-8B82-492EDF3E3ACF}" srcOrd="0" destOrd="0" presId="urn:microsoft.com/office/officeart/2005/8/layout/radial1"/>
    <dgm:cxn modelId="{6AE7B79E-6E74-4394-B675-7350CD219967}" type="presParOf" srcId="{C7E39CE5-F90D-4008-8B57-384E57F54BD0}" destId="{39DF6B9B-E8BA-406F-80C8-6F0C267897D5}" srcOrd="6" destOrd="0" presId="urn:microsoft.com/office/officeart/2005/8/layout/radial1"/>
    <dgm:cxn modelId="{2498BAEA-EBD2-48E6-8BF9-DFC36CEB12D4}" type="presParOf" srcId="{C7E39CE5-F90D-4008-8B57-384E57F54BD0}" destId="{08D73E6F-FA25-4B92-B7B6-A5B1E988D639}" srcOrd="7" destOrd="0" presId="urn:microsoft.com/office/officeart/2005/8/layout/radial1"/>
    <dgm:cxn modelId="{7774D587-378C-463F-AC13-6B7C93427967}" type="presParOf" srcId="{08D73E6F-FA25-4B92-B7B6-A5B1E988D639}" destId="{53006CD6-6762-426B-8680-145D485ED6B6}" srcOrd="0" destOrd="0" presId="urn:microsoft.com/office/officeart/2005/8/layout/radial1"/>
    <dgm:cxn modelId="{400468E9-2D0B-44D8-B556-D7F43B1E2E86}" type="presParOf" srcId="{C7E39CE5-F90D-4008-8B57-384E57F54BD0}" destId="{82BCB1C1-F795-4218-AF0D-9C089B9830C5}" srcOrd="8" destOrd="0" presId="urn:microsoft.com/office/officeart/2005/8/layout/radial1"/>
    <dgm:cxn modelId="{E863A1E9-DD48-4F34-A6E8-D255B78ADA6C}" type="presParOf" srcId="{C7E39CE5-F90D-4008-8B57-384E57F54BD0}" destId="{D88EF5A1-0B16-4264-AEED-DB2D0016550B}" srcOrd="9" destOrd="0" presId="urn:microsoft.com/office/officeart/2005/8/layout/radial1"/>
    <dgm:cxn modelId="{BC460FC2-5F63-45EB-A573-A9BD1D78F3B1}" type="presParOf" srcId="{D88EF5A1-0B16-4264-AEED-DB2D0016550B}" destId="{CEE26063-E163-4949-BB18-B08DEC02C722}" srcOrd="0" destOrd="0" presId="urn:microsoft.com/office/officeart/2005/8/layout/radial1"/>
    <dgm:cxn modelId="{24AD9259-63E9-4F67-A999-E7F6CCE4FBF9}" type="presParOf" srcId="{C7E39CE5-F90D-4008-8B57-384E57F54BD0}" destId="{423D4616-178D-4967-9F5B-E10559614878}" srcOrd="10" destOrd="0" presId="urn:microsoft.com/office/officeart/2005/8/layout/radial1"/>
    <dgm:cxn modelId="{BD1E7E10-D887-455C-903C-2538AEFDD4DE}" type="presParOf" srcId="{C7E39CE5-F90D-4008-8B57-384E57F54BD0}" destId="{DDBDBB11-0DAF-4F08-ACAB-C10237C72254}" srcOrd="11" destOrd="0" presId="urn:microsoft.com/office/officeart/2005/8/layout/radial1"/>
    <dgm:cxn modelId="{483846A1-2D47-49F4-A3A9-BFCA41A4F533}" type="presParOf" srcId="{DDBDBB11-0DAF-4F08-ACAB-C10237C72254}" destId="{E82A7327-5E01-41BA-A57B-9FCB1AD0F849}" srcOrd="0" destOrd="0" presId="urn:microsoft.com/office/officeart/2005/8/layout/radial1"/>
    <dgm:cxn modelId="{F3E46707-8058-4D52-9DAD-5FA83F873FEA}" type="presParOf" srcId="{C7E39CE5-F90D-4008-8B57-384E57F54BD0}" destId="{FB635BF9-7E70-4339-BB76-C7ED4DD32B2E}" srcOrd="12" destOrd="0" presId="urn:microsoft.com/office/officeart/2005/8/layout/radial1"/>
    <dgm:cxn modelId="{39BF4874-9BE1-4B25-A1A0-3FFA77C1F3E2}" type="presParOf" srcId="{C7E39CE5-F90D-4008-8B57-384E57F54BD0}" destId="{8C08AD8F-B14A-4852-BC59-8A25839042CC}" srcOrd="13" destOrd="0" presId="urn:microsoft.com/office/officeart/2005/8/layout/radial1"/>
    <dgm:cxn modelId="{51924124-6915-41E1-9B1A-A4872B50A2CE}" type="presParOf" srcId="{8C08AD8F-B14A-4852-BC59-8A25839042CC}" destId="{6A48FF6D-3223-4B9A-919F-CC7A6E0A41B3}" srcOrd="0" destOrd="0" presId="urn:microsoft.com/office/officeart/2005/8/layout/radial1"/>
    <dgm:cxn modelId="{F6895C17-C77D-4358-9F23-4D167B8DD7BE}" type="presParOf" srcId="{C7E39CE5-F90D-4008-8B57-384E57F54BD0}" destId="{07516EA7-4182-4513-8AF8-59137BFCEB9E}" srcOrd="1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28AF2-A8B5-4335-9A6F-3ACAC8F49C10}" type="datetimeFigureOut">
              <a:rPr lang="zh-CN" altLang="en-US" smtClean="0"/>
              <a:pPr/>
              <a:t>2019/1/9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DA59E-0E1F-4F9A-81F2-FFE7F6BE45E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4325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DA59E-0E1F-4F9A-81F2-FFE7F6BE45E0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6236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DA59E-0E1F-4F9A-81F2-FFE7F6BE45E0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65062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DA59E-0E1F-4F9A-81F2-FFE7F6BE45E0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0378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DA59E-0E1F-4F9A-81F2-FFE7F6BE45E0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97436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DA59E-0E1F-4F9A-81F2-FFE7F6BE45E0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660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DA59E-0E1F-4F9A-81F2-FFE7F6BE45E0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08132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DA59E-0E1F-4F9A-81F2-FFE7F6BE45E0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66851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DA59E-0E1F-4F9A-81F2-FFE7F6BE45E0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2568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DA59E-0E1F-4F9A-81F2-FFE7F6BE45E0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7083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DA59E-0E1F-4F9A-81F2-FFE7F6BE45E0}" type="slidenum">
              <a:rPr lang="zh-CN" altLang="en-US" smtClean="0"/>
              <a:pPr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5801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DA59E-0E1F-4F9A-81F2-FFE7F6BE45E0}" type="slidenum">
              <a:rPr lang="zh-CN" altLang="en-US" smtClean="0"/>
              <a:pPr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6894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DA59E-0E1F-4F9A-81F2-FFE7F6BE45E0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14144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DA59E-0E1F-4F9A-81F2-FFE7F6BE45E0}" type="slidenum">
              <a:rPr lang="zh-CN" altLang="en-US" smtClean="0"/>
              <a:pPr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86086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DA59E-0E1F-4F9A-81F2-FFE7F6BE45E0}" type="slidenum">
              <a:rPr lang="zh-CN" altLang="en-US" smtClean="0"/>
              <a:pPr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02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DA59E-0E1F-4F9A-81F2-FFE7F6BE45E0}" type="slidenum">
              <a:rPr lang="zh-CN" altLang="en-US" smtClean="0"/>
              <a:pPr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48184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DA59E-0E1F-4F9A-81F2-FFE7F6BE45E0}" type="slidenum">
              <a:rPr lang="zh-CN" altLang="en-US" smtClean="0"/>
              <a:pPr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8026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DA59E-0E1F-4F9A-81F2-FFE7F6BE45E0}" type="slidenum">
              <a:rPr lang="zh-CN" altLang="en-US" smtClean="0"/>
              <a:pPr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89832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DA59E-0E1F-4F9A-81F2-FFE7F6BE45E0}" type="slidenum">
              <a:rPr lang="zh-CN" altLang="en-US" smtClean="0"/>
              <a:pPr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53638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DA59E-0E1F-4F9A-81F2-FFE7F6BE45E0}" type="slidenum">
              <a:rPr lang="zh-CN" altLang="en-US" smtClean="0"/>
              <a:pPr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9549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DA59E-0E1F-4F9A-81F2-FFE7F6BE45E0}" type="slidenum">
              <a:rPr lang="zh-CN" altLang="en-US" smtClean="0"/>
              <a:pPr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79678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DA59E-0E1F-4F9A-81F2-FFE7F6BE45E0}" type="slidenum">
              <a:rPr lang="zh-CN" altLang="en-US" smtClean="0"/>
              <a:pPr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2594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DA59E-0E1F-4F9A-81F2-FFE7F6BE45E0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4313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DA59E-0E1F-4F9A-81F2-FFE7F6BE45E0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1570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DA59E-0E1F-4F9A-81F2-FFE7F6BE45E0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5708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DA59E-0E1F-4F9A-81F2-FFE7F6BE45E0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694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DA59E-0E1F-4F9A-81F2-FFE7F6BE45E0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64215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DA59E-0E1F-4F9A-81F2-FFE7F6BE45E0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8548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DA59E-0E1F-4F9A-81F2-FFE7F6BE45E0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34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643DE-409B-43EF-8FA5-2BEEEDDDDD3D}" type="datetimeFigureOut">
              <a:rPr lang="zh-CN" altLang="en-US" smtClean="0"/>
              <a:pPr/>
              <a:t>2019/1/9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F63D-BF4E-45E2-A18B-72E93A068F4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9365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643DE-409B-43EF-8FA5-2BEEEDDDDD3D}" type="datetimeFigureOut">
              <a:rPr lang="zh-CN" altLang="en-US" smtClean="0"/>
              <a:pPr/>
              <a:t>2019/1/9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F63D-BF4E-45E2-A18B-72E93A068F4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8445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643DE-409B-43EF-8FA5-2BEEEDDDDD3D}" type="datetimeFigureOut">
              <a:rPr lang="zh-CN" altLang="en-US" smtClean="0"/>
              <a:pPr/>
              <a:t>2019/1/9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F63D-BF4E-45E2-A18B-72E93A068F4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0544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18000">
              <a:schemeClr val="accent1">
                <a:lumMod val="40000"/>
                <a:lumOff val="60000"/>
              </a:schemeClr>
            </a:gs>
            <a:gs pos="60000">
              <a:schemeClr val="accent1">
                <a:lumMod val="1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49" y="-13648"/>
            <a:ext cx="12205649" cy="1089954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-13648" y="-13648"/>
            <a:ext cx="12205648" cy="1089954"/>
          </a:xfrm>
          <a:prstGeom prst="rect">
            <a:avLst/>
          </a:prstGeom>
          <a:solidFill>
            <a:schemeClr val="bg1">
              <a:alpha val="33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0" name="Picture 2" descr="D:\百度网盘\工作目录\11_市场\昆仑通态图标\TPC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574" y="207329"/>
            <a:ext cx="2001128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百度网盘\工作目录\11_市场\昆仑通态图标\标准标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65" y="238326"/>
            <a:ext cx="2185469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269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643DE-409B-43EF-8FA5-2BEEEDDDDD3D}" type="datetimeFigureOut">
              <a:rPr lang="zh-CN" altLang="en-US" smtClean="0"/>
              <a:pPr/>
              <a:t>2019/1/9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F63D-BF4E-45E2-A18B-72E93A068F4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5150" y="-165065"/>
            <a:ext cx="15430499" cy="1241372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3648" y="-13648"/>
            <a:ext cx="12205648" cy="1089954"/>
          </a:xfrm>
          <a:prstGeom prst="rect">
            <a:avLst/>
          </a:prstGeom>
          <a:solidFill>
            <a:schemeClr val="bg1">
              <a:alpha val="33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30178" y1="14286" x2="30178" y2="142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901" y="235078"/>
            <a:ext cx="1609725" cy="53340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0" name="文本框 9"/>
          <p:cNvSpPr txBox="1"/>
          <p:nvPr userDrawn="1"/>
        </p:nvSpPr>
        <p:spPr>
          <a:xfrm>
            <a:off x="7888406" y="448425"/>
            <a:ext cx="4080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做神州工控先锋、创民族软件精华</a:t>
            </a:r>
          </a:p>
        </p:txBody>
      </p:sp>
    </p:spTree>
    <p:extLst>
      <p:ext uri="{BB962C8B-B14F-4D97-AF65-F5344CB8AC3E}">
        <p14:creationId xmlns:p14="http://schemas.microsoft.com/office/powerpoint/2010/main" val="1015614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643DE-409B-43EF-8FA5-2BEEEDDDDD3D}" type="datetimeFigureOut">
              <a:rPr lang="zh-CN" altLang="en-US" smtClean="0"/>
              <a:pPr/>
              <a:t>2019/1/9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F63D-BF4E-45E2-A18B-72E93A068F4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5150" y="-165065"/>
            <a:ext cx="15430499" cy="1241372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-13648" y="-13648"/>
            <a:ext cx="12205648" cy="1089954"/>
          </a:xfrm>
          <a:prstGeom prst="rect">
            <a:avLst/>
          </a:prstGeom>
          <a:solidFill>
            <a:schemeClr val="bg1">
              <a:alpha val="33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30178" y1="14286" x2="30178" y2="142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901" y="235078"/>
            <a:ext cx="1609725" cy="53340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1" name="文本框 10"/>
          <p:cNvSpPr txBox="1"/>
          <p:nvPr userDrawn="1"/>
        </p:nvSpPr>
        <p:spPr>
          <a:xfrm>
            <a:off x="7888406" y="448425"/>
            <a:ext cx="4080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做神州工控先锋、创民族软件精华</a:t>
            </a:r>
          </a:p>
        </p:txBody>
      </p:sp>
    </p:spTree>
    <p:extLst>
      <p:ext uri="{BB962C8B-B14F-4D97-AF65-F5344CB8AC3E}">
        <p14:creationId xmlns:p14="http://schemas.microsoft.com/office/powerpoint/2010/main" val="2012228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643DE-409B-43EF-8FA5-2BEEEDDDDD3D}" type="datetimeFigureOut">
              <a:rPr lang="zh-CN" altLang="en-US" smtClean="0"/>
              <a:pPr/>
              <a:t>2019/1/9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F63D-BF4E-45E2-A18B-72E93A068F4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5150" y="-165065"/>
            <a:ext cx="15430499" cy="1241372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13648" y="-13648"/>
            <a:ext cx="12205648" cy="1089954"/>
          </a:xfrm>
          <a:prstGeom prst="rect">
            <a:avLst/>
          </a:prstGeom>
          <a:solidFill>
            <a:schemeClr val="bg1">
              <a:alpha val="33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30178" y1="14286" x2="30178" y2="142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901" y="235078"/>
            <a:ext cx="1609725" cy="53340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3" name="文本框 12"/>
          <p:cNvSpPr txBox="1"/>
          <p:nvPr userDrawn="1"/>
        </p:nvSpPr>
        <p:spPr>
          <a:xfrm>
            <a:off x="7888406" y="448425"/>
            <a:ext cx="4080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做神州工控先锋、创民族软件精华</a:t>
            </a:r>
          </a:p>
        </p:txBody>
      </p:sp>
    </p:spTree>
    <p:extLst>
      <p:ext uri="{BB962C8B-B14F-4D97-AF65-F5344CB8AC3E}">
        <p14:creationId xmlns:p14="http://schemas.microsoft.com/office/powerpoint/2010/main" val="2455398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643DE-409B-43EF-8FA5-2BEEEDDDDD3D}" type="datetimeFigureOut">
              <a:rPr lang="zh-CN" altLang="en-US" smtClean="0"/>
              <a:pPr/>
              <a:t>2019/1/9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F63D-BF4E-45E2-A18B-72E93A068F4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5150" y="-165065"/>
            <a:ext cx="15430499" cy="1241372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-13648" y="-13648"/>
            <a:ext cx="12205648" cy="1089954"/>
          </a:xfrm>
          <a:prstGeom prst="rect">
            <a:avLst/>
          </a:prstGeom>
          <a:solidFill>
            <a:schemeClr val="bg1">
              <a:alpha val="33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30178" y1="14286" x2="30178" y2="142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901" y="235078"/>
            <a:ext cx="1609725" cy="53340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9" name="文本框 8"/>
          <p:cNvSpPr txBox="1"/>
          <p:nvPr userDrawn="1"/>
        </p:nvSpPr>
        <p:spPr>
          <a:xfrm>
            <a:off x="7888406" y="448425"/>
            <a:ext cx="4080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做神州工控先锋、创民族软件精华</a:t>
            </a:r>
          </a:p>
        </p:txBody>
      </p:sp>
    </p:spTree>
    <p:extLst>
      <p:ext uri="{BB962C8B-B14F-4D97-AF65-F5344CB8AC3E}">
        <p14:creationId xmlns:p14="http://schemas.microsoft.com/office/powerpoint/2010/main" val="1959899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643DE-409B-43EF-8FA5-2BEEEDDDDD3D}" type="datetimeFigureOut">
              <a:rPr lang="zh-CN" altLang="en-US" smtClean="0"/>
              <a:pPr/>
              <a:t>2019/1/9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F63D-BF4E-45E2-A18B-72E93A068F4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6900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643DE-409B-43EF-8FA5-2BEEEDDDDD3D}" type="datetimeFigureOut">
              <a:rPr lang="zh-CN" altLang="en-US" smtClean="0"/>
              <a:pPr/>
              <a:t>2019/1/9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F63D-BF4E-45E2-A18B-72E93A068F4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765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643DE-409B-43EF-8FA5-2BEEEDDDDD3D}" type="datetimeFigureOut">
              <a:rPr lang="zh-CN" altLang="en-US" smtClean="0"/>
              <a:pPr/>
              <a:t>2019/1/9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F63D-BF4E-45E2-A18B-72E93A068F4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40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643DE-409B-43EF-8FA5-2BEEEDDDDD3D}" type="datetimeFigureOut">
              <a:rPr lang="zh-CN" altLang="en-US" smtClean="0"/>
              <a:pPr/>
              <a:t>2019/1/9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3BF63D-BF4E-45E2-A18B-72E93A068F4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6327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157007" y="1459242"/>
            <a:ext cx="38779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noProof="1">
                <a:solidFill>
                  <a:schemeClr val="tx2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初级教程</a:t>
            </a:r>
            <a:endParaRPr lang="zh-CN" altLang="en-US" sz="7200" b="1" dirty="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5"/>
          <p:cNvSpPr txBox="1"/>
          <p:nvPr/>
        </p:nvSpPr>
        <p:spPr>
          <a:xfrm>
            <a:off x="5498045" y="3916108"/>
            <a:ext cx="55050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32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昆仑通态</a:t>
            </a:r>
            <a:endParaRPr lang="en-US" altLang="zh-CN" sz="3200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320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r>
              <a:rPr lang="zh-CN" altLang="en-US" sz="320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3200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32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3200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endParaRPr lang="en-US" altLang="zh-CN" sz="3200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0369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C4F2640C-3F07-421C-9789-6AC2499CC79D}"/>
              </a:ext>
            </a:extLst>
          </p:cNvPr>
          <p:cNvSpPr txBox="1"/>
          <p:nvPr/>
        </p:nvSpPr>
        <p:spPr>
          <a:xfrm>
            <a:off x="768542" y="1445338"/>
            <a:ext cx="3216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安</a:t>
            </a:r>
            <a:r>
              <a:rPr lang="zh-CN" altLang="en-US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装角度</a:t>
            </a:r>
            <a:endParaRPr lang="zh-CN" altLang="en-US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00" y="2330030"/>
            <a:ext cx="4321388" cy="3010673"/>
          </a:xfrm>
          <a:prstGeom prst="rect">
            <a:avLst/>
          </a:prstGeom>
        </p:spPr>
      </p:pic>
      <p:graphicFrame>
        <p:nvGraphicFramePr>
          <p:cNvPr id="1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5328796"/>
              </p:ext>
            </p:extLst>
          </p:nvPr>
        </p:nvGraphicFramePr>
        <p:xfrm>
          <a:off x="1369439" y="5721340"/>
          <a:ext cx="3317875" cy="779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5" name="图片" r:id="rId5" imgW="3323810" imgH="780746" progId="StaticDib">
                  <p:embed/>
                </p:oleObj>
              </mc:Choice>
              <mc:Fallback>
                <p:oleObj name="图片" r:id="rId5" imgW="3323810" imgH="780746" progId="StaticDib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9439" y="5721340"/>
                        <a:ext cx="3317875" cy="779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45" y="1862333"/>
            <a:ext cx="5426103" cy="4803844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="" xmlns:a16="http://schemas.microsoft.com/office/drawing/2014/main" id="{C4F2640C-3F07-421C-9789-6AC2499CC79D}"/>
              </a:ext>
            </a:extLst>
          </p:cNvPr>
          <p:cNvSpPr txBox="1"/>
          <p:nvPr/>
        </p:nvSpPr>
        <p:spPr>
          <a:xfrm>
            <a:off x="6248445" y="1445338"/>
            <a:ext cx="3216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挂钩安装</a:t>
            </a:r>
            <a:endParaRPr lang="zh-CN" altLang="en-US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8289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C4F2640C-3F07-421C-9789-6AC2499CC79D}"/>
              </a:ext>
            </a:extLst>
          </p:cNvPr>
          <p:cNvSpPr txBox="1"/>
          <p:nvPr/>
        </p:nvSpPr>
        <p:spPr>
          <a:xfrm>
            <a:off x="768542" y="1445338"/>
            <a:ext cx="3216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电源接口</a:t>
            </a:r>
            <a:endParaRPr lang="zh-CN" altLang="en-US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248" y="3871611"/>
            <a:ext cx="5258999" cy="1997409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870750" y="2211524"/>
            <a:ext cx="65532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defRPr/>
            </a:pPr>
            <a:r>
              <a:rPr lang="en-US" altLang="zh-CN" sz="2400" dirty="0">
                <a:solidFill>
                  <a:srgbClr val="0000AC"/>
                </a:solidFill>
                <a:latin typeface="+mn-ea"/>
                <a:ea typeface="+mn-ea"/>
              </a:rPr>
              <a:t>接线步骤</a:t>
            </a:r>
            <a:r>
              <a:rPr lang="zh-CN" altLang="en-US" sz="1600" dirty="0">
                <a:solidFill>
                  <a:srgbClr val="0000AC"/>
                </a:solidFill>
                <a:latin typeface="+mn-ea"/>
                <a:ea typeface="+mn-ea"/>
              </a:rPr>
              <a:t>：</a:t>
            </a:r>
            <a:endParaRPr lang="en-US" altLang="zh-CN" sz="1600" dirty="0">
              <a:solidFill>
                <a:srgbClr val="0000AC"/>
              </a:solidFill>
              <a:latin typeface="+mn-ea"/>
              <a:ea typeface="+mn-ea"/>
            </a:endParaRPr>
          </a:p>
          <a:p>
            <a:pPr algn="l" eaLnBrk="1" hangingPunct="1">
              <a:defRPr/>
            </a:pPr>
            <a:r>
              <a:rPr lang="en-US" altLang="zh-CN" sz="1600" dirty="0">
                <a:solidFill>
                  <a:srgbClr val="0000AC"/>
                </a:solidFill>
                <a:latin typeface="+mn-ea"/>
                <a:ea typeface="+mn-ea"/>
              </a:rPr>
              <a:t>    </a:t>
            </a:r>
            <a:r>
              <a:rPr lang="en-US" altLang="zh-CN" sz="1600" dirty="0">
                <a:latin typeface="+mn-ea"/>
                <a:ea typeface="+mn-ea"/>
              </a:rPr>
              <a:t>步骤1</a:t>
            </a:r>
            <a:r>
              <a:rPr lang="zh-CN" altLang="en-US" sz="1600" dirty="0">
                <a:latin typeface="+mn-ea"/>
                <a:ea typeface="+mn-ea"/>
              </a:rPr>
              <a:t>：</a:t>
            </a:r>
            <a:r>
              <a:rPr lang="en-US" altLang="zh-CN" sz="1600" dirty="0">
                <a:latin typeface="+mn-ea"/>
                <a:ea typeface="+mn-ea"/>
              </a:rPr>
              <a:t> 将</a:t>
            </a:r>
            <a:r>
              <a:rPr lang="en-US" altLang="zh-CN" sz="1600" dirty="0" smtClean="0">
                <a:latin typeface="Arial" pitchFamily="34" charset="0"/>
                <a:ea typeface="+mn-ea"/>
                <a:cs typeface="Arial" pitchFamily="34" charset="0"/>
              </a:rPr>
              <a:t>24V</a:t>
            </a:r>
            <a:r>
              <a:rPr lang="en-US" altLang="zh-CN" sz="1600" dirty="0" smtClean="0">
                <a:latin typeface="+mn-ea"/>
                <a:ea typeface="+mn-ea"/>
              </a:rPr>
              <a:t>电源线剥线后插入电源插头接线端子中</a:t>
            </a:r>
            <a:r>
              <a:rPr lang="en-US" altLang="zh-CN" sz="1600" dirty="0">
                <a:latin typeface="+mn-ea"/>
                <a:ea typeface="+mn-ea"/>
              </a:rPr>
              <a:t>； </a:t>
            </a:r>
          </a:p>
          <a:p>
            <a:pPr algn="l" eaLnBrk="1" hangingPunct="1">
              <a:defRPr/>
            </a:pPr>
            <a:r>
              <a:rPr lang="en-US" altLang="zh-CN" sz="1600" dirty="0">
                <a:latin typeface="+mn-ea"/>
                <a:ea typeface="+mn-ea"/>
              </a:rPr>
              <a:t>    步骤2</a:t>
            </a:r>
            <a:r>
              <a:rPr lang="zh-CN" altLang="en-US" sz="1600" dirty="0">
                <a:latin typeface="+mn-ea"/>
                <a:ea typeface="+mn-ea"/>
              </a:rPr>
              <a:t>：</a:t>
            </a:r>
            <a:r>
              <a:rPr lang="en-US" altLang="zh-CN" sz="1600" dirty="0">
                <a:latin typeface="+mn-ea"/>
                <a:ea typeface="+mn-ea"/>
              </a:rPr>
              <a:t> 使用一字螺丝刀将电源插头螺钉锁紧；</a:t>
            </a:r>
          </a:p>
          <a:p>
            <a:pPr algn="l" eaLnBrk="1" hangingPunct="1">
              <a:defRPr/>
            </a:pPr>
            <a:r>
              <a:rPr lang="en-US" altLang="zh-CN" sz="1600" dirty="0">
                <a:latin typeface="+mn-ea"/>
                <a:ea typeface="+mn-ea"/>
              </a:rPr>
              <a:t>    步骤3</a:t>
            </a:r>
            <a:r>
              <a:rPr lang="zh-CN" altLang="en-US" sz="1600" dirty="0">
                <a:latin typeface="+mn-ea"/>
                <a:ea typeface="+mn-ea"/>
              </a:rPr>
              <a:t>：</a:t>
            </a:r>
            <a:r>
              <a:rPr lang="en-US" altLang="zh-CN" sz="1600" dirty="0">
                <a:latin typeface="+mn-ea"/>
                <a:ea typeface="+mn-ea"/>
              </a:rPr>
              <a:t> 将电源插头插入产品的电源插座。 </a:t>
            </a:r>
          </a:p>
          <a:p>
            <a:pPr algn="l" eaLnBrk="1" hangingPunct="1">
              <a:defRPr/>
            </a:pPr>
            <a:r>
              <a:rPr lang="en-US" altLang="zh-CN" sz="1600" dirty="0" smtClean="0">
                <a:latin typeface="+mn-ea"/>
                <a:ea typeface="+mn-ea"/>
              </a:rPr>
              <a:t>    建 议</a:t>
            </a:r>
            <a:r>
              <a:rPr lang="zh-CN" altLang="en-US" sz="1600" dirty="0">
                <a:latin typeface="+mn-ea"/>
                <a:ea typeface="+mn-ea"/>
              </a:rPr>
              <a:t>：</a:t>
            </a:r>
            <a:r>
              <a:rPr lang="en-US" altLang="zh-CN" sz="1600" dirty="0">
                <a:latin typeface="+mn-ea"/>
                <a:ea typeface="+mn-ea"/>
              </a:rPr>
              <a:t> </a:t>
            </a:r>
            <a:r>
              <a:rPr lang="en-US" altLang="zh-CN" sz="1600" dirty="0" err="1" smtClean="0">
                <a:latin typeface="+mn-ea"/>
                <a:ea typeface="+mn-ea"/>
              </a:rPr>
              <a:t>采用直径为</a:t>
            </a:r>
            <a:r>
              <a:rPr lang="en-US" altLang="zh-CN" sz="1600" dirty="0" smtClean="0">
                <a:latin typeface="+mn-ea"/>
                <a:ea typeface="+mn-ea"/>
              </a:rPr>
              <a:t> </a:t>
            </a:r>
            <a:r>
              <a:rPr lang="en-US" altLang="zh-CN" sz="1600" dirty="0">
                <a:latin typeface="Arial" pitchFamily="34" charset="0"/>
                <a:ea typeface="+mn-ea"/>
                <a:cs typeface="Arial" pitchFamily="34" charset="0"/>
              </a:rPr>
              <a:t>1.25mm2  （</a:t>
            </a:r>
            <a:r>
              <a:rPr lang="en-US" altLang="zh-CN" sz="1600" dirty="0" smtClean="0">
                <a:latin typeface="Arial" pitchFamily="34" charset="0"/>
                <a:ea typeface="+mn-ea"/>
                <a:cs typeface="Arial" pitchFamily="34" charset="0"/>
              </a:rPr>
              <a:t>AWG16）</a:t>
            </a:r>
            <a:r>
              <a:rPr lang="en-US" altLang="zh-CN" sz="1600" dirty="0">
                <a:latin typeface="+mn-ea"/>
                <a:ea typeface="+mn-ea"/>
              </a:rPr>
              <a:t>的电源线</a:t>
            </a:r>
            <a:r>
              <a:rPr lang="zh-CN" altLang="en-US" sz="1600" dirty="0">
                <a:latin typeface="+mn-ea"/>
                <a:ea typeface="+mn-ea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402910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C4F2640C-3F07-421C-9789-6AC2499CC79D}"/>
              </a:ext>
            </a:extLst>
          </p:cNvPr>
          <p:cNvSpPr txBox="1"/>
          <p:nvPr/>
        </p:nvSpPr>
        <p:spPr>
          <a:xfrm>
            <a:off x="768542" y="1445338"/>
            <a:ext cx="3216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接口定义</a:t>
            </a:r>
            <a:endParaRPr lang="zh-CN" altLang="en-US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aphicFrame>
        <p:nvGraphicFramePr>
          <p:cNvPr id="8" name="表格 7">
            <a:extLst>
              <a:ext uri="{FF2B5EF4-FFF2-40B4-BE49-F238E27FC236}">
                <a16:creationId xmlns="" xmlns:a16="http://schemas.microsoft.com/office/drawing/2014/main" id="{85274A42-6991-40E6-905E-9A60E594F2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299160"/>
              </p:ext>
            </p:extLst>
          </p:nvPr>
        </p:nvGraphicFramePr>
        <p:xfrm>
          <a:off x="887812" y="2382907"/>
          <a:ext cx="7094362" cy="3888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0846">
                  <a:extLst>
                    <a:ext uri="{9D8B030D-6E8A-4147-A177-3AD203B41FA5}">
                      <a16:colId xmlns="" xmlns:a16="http://schemas.microsoft.com/office/drawing/2014/main" val="3969723869"/>
                    </a:ext>
                  </a:extLst>
                </a:gridCol>
                <a:gridCol w="1074095">
                  <a:extLst>
                    <a:ext uri="{9D8B030D-6E8A-4147-A177-3AD203B41FA5}">
                      <a16:colId xmlns="" xmlns:a16="http://schemas.microsoft.com/office/drawing/2014/main" val="2237873849"/>
                    </a:ext>
                  </a:extLst>
                </a:gridCol>
                <a:gridCol w="1583662">
                  <a:extLst>
                    <a:ext uri="{9D8B030D-6E8A-4147-A177-3AD203B41FA5}">
                      <a16:colId xmlns="" xmlns:a16="http://schemas.microsoft.com/office/drawing/2014/main" val="3861268541"/>
                    </a:ext>
                  </a:extLst>
                </a:gridCol>
                <a:gridCol w="1887512">
                  <a:extLst>
                    <a:ext uri="{9D8B030D-6E8A-4147-A177-3AD203B41FA5}">
                      <a16:colId xmlns="" xmlns:a16="http://schemas.microsoft.com/office/drawing/2014/main" val="3950436848"/>
                    </a:ext>
                  </a:extLst>
                </a:gridCol>
                <a:gridCol w="1498247">
                  <a:extLst>
                    <a:ext uri="{9D8B030D-6E8A-4147-A177-3AD203B41FA5}">
                      <a16:colId xmlns="" xmlns:a16="http://schemas.microsoft.com/office/drawing/2014/main" val="1865821965"/>
                    </a:ext>
                  </a:extLst>
                </a:gridCol>
              </a:tblGrid>
              <a:tr h="486100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接口</a:t>
                      </a:r>
                      <a:endParaRPr lang="zh-CN" alt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620" marR="7620" marT="762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PIN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620" marR="7620" marT="762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引脚定义</a:t>
                      </a:r>
                      <a:endParaRPr lang="zh-CN" alt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620" marR="7620" marT="762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说明</a:t>
                      </a:r>
                      <a:endParaRPr lang="zh-CN" alt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620" marR="7620" marT="762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接口位置</a:t>
                      </a:r>
                      <a:endParaRPr lang="zh-CN" alt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620" marR="7620" marT="762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82637260"/>
                  </a:ext>
                </a:extLst>
              </a:tr>
              <a:tr h="486100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COM1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>
                          <a:effectLst/>
                        </a:rPr>
                        <a:t>2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RS232 RXD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COM1 RS232</a:t>
                      </a:r>
                      <a:r>
                        <a:rPr lang="zh-CN" altLang="en-US" sz="1400" u="none" strike="noStrike" dirty="0">
                          <a:effectLst/>
                        </a:rPr>
                        <a:t>接收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DB9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2793916081"/>
                  </a:ext>
                </a:extLst>
              </a:tr>
              <a:tr h="4861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>
                          <a:effectLst/>
                        </a:rPr>
                        <a:t>3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RS232 TXD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 dirty="0">
                          <a:effectLst/>
                        </a:rPr>
                        <a:t>COM1 </a:t>
                      </a:r>
                      <a:r>
                        <a:rPr lang="en-US" sz="1400" u="none" strike="noStrike" dirty="0">
                          <a:effectLst/>
                        </a:rPr>
                        <a:t>RS232</a:t>
                      </a:r>
                      <a:r>
                        <a:rPr lang="zh-CN" altLang="en-US" sz="1400" u="none" strike="noStrike" dirty="0">
                          <a:effectLst/>
                        </a:rPr>
                        <a:t>发送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24032877"/>
                  </a:ext>
                </a:extLst>
              </a:tr>
              <a:tr h="4861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>
                          <a:effectLst/>
                        </a:rPr>
                        <a:t>5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GND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u="none" strike="noStrike">
                          <a:effectLst/>
                        </a:rPr>
                        <a:t>隔离地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89774162"/>
                  </a:ext>
                </a:extLst>
              </a:tr>
              <a:tr h="48610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COM2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>
                          <a:effectLst/>
                        </a:rPr>
                        <a:t>7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RS485+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 dirty="0">
                          <a:effectLst/>
                        </a:rPr>
                        <a:t>COM2 </a:t>
                      </a:r>
                      <a:r>
                        <a:rPr lang="en-US" sz="1400" u="none" strike="noStrike" dirty="0">
                          <a:effectLst/>
                        </a:rPr>
                        <a:t>RS485+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DB9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2444259607"/>
                  </a:ext>
                </a:extLst>
              </a:tr>
              <a:tr h="4861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>
                          <a:effectLst/>
                        </a:rPr>
                        <a:t>8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RS485-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COM2 RS485-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55198453"/>
                  </a:ext>
                </a:extLst>
              </a:tr>
              <a:tr h="48610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COM3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 dirty="0">
                          <a:effectLst/>
                        </a:rPr>
                        <a:t>4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RS485+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COM3 RS485+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DB9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2691317915"/>
                  </a:ext>
                </a:extLst>
              </a:tr>
              <a:tr h="4861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 dirty="0">
                          <a:effectLst/>
                        </a:rPr>
                        <a:t>9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RS485-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COM3 RS485-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79694901"/>
                  </a:ext>
                </a:extLst>
              </a:tr>
            </a:tbl>
          </a:graphicData>
        </a:graphic>
      </p:graphicFrame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250" y="3980330"/>
            <a:ext cx="3259566" cy="217304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590" y="2382907"/>
            <a:ext cx="3476885" cy="143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0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C4F2640C-3F07-421C-9789-6AC2499CC79D}"/>
              </a:ext>
            </a:extLst>
          </p:cNvPr>
          <p:cNvSpPr txBox="1"/>
          <p:nvPr/>
        </p:nvSpPr>
        <p:spPr>
          <a:xfrm>
            <a:off x="768542" y="1445338"/>
            <a:ext cx="3216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产品启动</a:t>
            </a:r>
            <a:endParaRPr lang="zh-CN" altLang="en-US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326" y="3161483"/>
            <a:ext cx="3705244" cy="289884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583" y="3161482"/>
            <a:ext cx="3705244" cy="2898842"/>
          </a:xfrm>
          <a:prstGeom prst="rect">
            <a:avLst/>
          </a:prstGeom>
        </p:spPr>
      </p:pic>
      <p:sp>
        <p:nvSpPr>
          <p:cNvPr id="5" name="右箭头 4"/>
          <p:cNvSpPr/>
          <p:nvPr/>
        </p:nvSpPr>
        <p:spPr>
          <a:xfrm>
            <a:off x="5354685" y="4294754"/>
            <a:ext cx="1400783" cy="632298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673158" y="2081719"/>
            <a:ext cx="9649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        使</a:t>
            </a:r>
            <a:r>
              <a:rPr lang="zh-CN" altLang="en-US" sz="1600" dirty="0"/>
              <a:t>用 </a:t>
            </a:r>
            <a:r>
              <a:rPr lang="en-US" altLang="zh-CN" sz="1600" dirty="0"/>
              <a:t>24V </a:t>
            </a:r>
            <a:r>
              <a:rPr lang="zh-CN" altLang="en-US" sz="1600" dirty="0"/>
              <a:t>直流电源给 </a:t>
            </a:r>
            <a:r>
              <a:rPr lang="en-US" altLang="zh-CN" sz="1600" dirty="0"/>
              <a:t>TPC </a:t>
            </a:r>
            <a:r>
              <a:rPr lang="zh-CN" altLang="en-US" sz="1600" dirty="0"/>
              <a:t>供电，开机启动后屏幕出现“正在启动”提示进度条，此时不需要任</a:t>
            </a:r>
          </a:p>
          <a:p>
            <a:r>
              <a:rPr lang="zh-CN" altLang="en-US" sz="1600" dirty="0"/>
              <a:t>何操作系统将自动进入工程运行界面。 </a:t>
            </a:r>
          </a:p>
        </p:txBody>
      </p:sp>
    </p:spTree>
    <p:extLst>
      <p:ext uri="{BB962C8B-B14F-4D97-AF65-F5344CB8AC3E}">
        <p14:creationId xmlns:p14="http://schemas.microsoft.com/office/powerpoint/2010/main" val="26606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C4F2640C-3F07-421C-9789-6AC2499CC79D}"/>
              </a:ext>
            </a:extLst>
          </p:cNvPr>
          <p:cNvSpPr txBox="1"/>
          <p:nvPr/>
        </p:nvSpPr>
        <p:spPr>
          <a:xfrm>
            <a:off x="768542" y="1445338"/>
            <a:ext cx="3216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触摸校准</a:t>
            </a:r>
            <a:endParaRPr lang="zh-CN" altLang="en-US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73158" y="1964983"/>
            <a:ext cx="96498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         进</a:t>
            </a:r>
            <a:r>
              <a:rPr lang="zh-CN" altLang="en-US" sz="1600" dirty="0"/>
              <a:t>入“</a:t>
            </a:r>
            <a:r>
              <a:rPr lang="en-US" altLang="zh-CN" sz="1600" dirty="0"/>
              <a:t>TPC </a:t>
            </a:r>
            <a:r>
              <a:rPr lang="zh-CN" altLang="en-US" sz="1600" dirty="0"/>
              <a:t>系统设置”界面后，长按 </a:t>
            </a:r>
            <a:r>
              <a:rPr lang="en-US" altLang="zh-CN" sz="1600" dirty="0"/>
              <a:t>3 </a:t>
            </a:r>
            <a:r>
              <a:rPr lang="zh-CN" altLang="en-US" sz="1600" dirty="0"/>
              <a:t>秒，系统将自动运行触摸屏校准程序。在如图 </a:t>
            </a:r>
            <a:r>
              <a:rPr lang="en-US" altLang="zh-CN" sz="1600" dirty="0"/>
              <a:t>1.2.2 </a:t>
            </a:r>
            <a:r>
              <a:rPr lang="zh-CN" altLang="en-US" sz="1600" dirty="0"/>
              <a:t>所</a:t>
            </a:r>
          </a:p>
          <a:p>
            <a:r>
              <a:rPr lang="zh-CN" altLang="en-US" sz="1600" dirty="0"/>
              <a:t>示的画面中，使用触摸笔或手指轻按十字光标中心点不放，当光标移动至下一点后抬起；重复该动</a:t>
            </a:r>
          </a:p>
          <a:p>
            <a:r>
              <a:rPr lang="zh-CN" altLang="en-US" sz="1600" dirty="0"/>
              <a:t>作，直至提示“新校准设置已测定”，轻点屏幕任意位置退出校准程序。 </a:t>
            </a:r>
          </a:p>
        </p:txBody>
      </p:sp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2803189" y="2862972"/>
            <a:ext cx="6875832" cy="3810201"/>
            <a:chOff x="0" y="-102"/>
            <a:chExt cx="3974" cy="2875"/>
          </a:xfrm>
        </p:grpSpPr>
        <p:pic>
          <p:nvPicPr>
            <p:cNvPr id="9" name="Picture 20" descr="裁剪_4副本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2"/>
              <a:ext cx="3974" cy="2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21"/>
            <p:cNvSpPr txBox="1">
              <a:spLocks noChangeArrowheads="1"/>
            </p:cNvSpPr>
            <p:nvPr/>
          </p:nvSpPr>
          <p:spPr bwMode="auto">
            <a:xfrm>
              <a:off x="87" y="53"/>
              <a:ext cx="3747" cy="103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rgbClr val="000000"/>
                  </a:solidFill>
                  <a:latin typeface="宋体" charset="-122"/>
                  <a:ea typeface="宋体" charset="-122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宋体" charset="-122"/>
                  <a:ea typeface="宋体" charset="-122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宋体" charset="-122"/>
                  <a:ea typeface="宋体" charset="-122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宋体" charset="-122"/>
                  <a:ea typeface="宋体" charset="-122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宋体" charset="-122"/>
                  <a:ea typeface="宋体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宋体" charset="-122"/>
                  <a:ea typeface="宋体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宋体" charset="-122"/>
                  <a:ea typeface="宋体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宋体" charset="-122"/>
                  <a:ea typeface="宋体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宋体" charset="-122"/>
                  <a:ea typeface="宋体" charset="-122"/>
                </a:defRPr>
              </a:lvl9pPr>
            </a:lstStyle>
            <a:p>
              <a:pPr algn="ctr"/>
              <a:r>
                <a:rPr lang="zh-CN" altLang="en-US" sz="1200" dirty="0">
                  <a:solidFill>
                    <a:srgbClr val="C00000"/>
                  </a:solidFill>
                  <a:latin typeface="Times New Roman" pitchFamily="18" charset="0"/>
                </a:rPr>
                <a:t>将笔针轻而准确地在十字光标的中心点一下</a:t>
              </a:r>
            </a:p>
            <a:p>
              <a:pPr algn="ctr"/>
              <a:r>
                <a:rPr lang="zh-CN" altLang="en-US" sz="1200" dirty="0">
                  <a:solidFill>
                    <a:srgbClr val="C00000"/>
                  </a:solidFill>
                  <a:latin typeface="Times New Roman" pitchFamily="18" charset="0"/>
                </a:rPr>
                <a:t>当目标在屏幕上移动时，重复该动作</a:t>
              </a:r>
            </a:p>
            <a:p>
              <a:pPr algn="ctr"/>
              <a:r>
                <a:rPr lang="zh-CN" altLang="en-US" sz="1200" dirty="0">
                  <a:solidFill>
                    <a:srgbClr val="C00000"/>
                  </a:solidFill>
                  <a:latin typeface="Times New Roman" pitchFamily="18" charset="0"/>
                </a:rPr>
                <a:t>按</a:t>
              </a:r>
              <a:r>
                <a:rPr lang="en-US" altLang="zh-CN" sz="1200" dirty="0">
                  <a:solidFill>
                    <a:srgbClr val="C00000"/>
                  </a:solidFill>
                  <a:latin typeface="Times New Roman" pitchFamily="18" charset="0"/>
                </a:rPr>
                <a:t>Esc</a:t>
              </a:r>
              <a:r>
                <a:rPr lang="zh-CN" altLang="en-US" sz="1200" dirty="0">
                  <a:solidFill>
                    <a:srgbClr val="C00000"/>
                  </a:solidFill>
                  <a:latin typeface="Times New Roman" pitchFamily="18" charset="0"/>
                </a:rPr>
                <a:t>键取消</a:t>
              </a:r>
              <a:endParaRPr lang="zh-CN" altLang="en-US" sz="1200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769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5"/>
          <p:cNvSpPr txBox="1"/>
          <p:nvPr/>
        </p:nvSpPr>
        <p:spPr>
          <a:xfrm>
            <a:off x="4120287" y="3125564"/>
            <a:ext cx="44165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noProof="1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  <a:cs typeface="Arial" charset="0"/>
              </a:rPr>
              <a:t>McgsPro</a:t>
            </a:r>
            <a:r>
              <a:rPr lang="zh-CN" altLang="en-US" sz="6000" noProof="1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  <a:cs typeface="Arial" charset="0"/>
              </a:rPr>
              <a:t>软件</a:t>
            </a:r>
            <a:endParaRPr lang="zh-CN" altLang="en-US" sz="6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155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C4F2640C-3F07-421C-9789-6AC2499CC79D}"/>
              </a:ext>
            </a:extLst>
          </p:cNvPr>
          <p:cNvSpPr txBox="1"/>
          <p:nvPr/>
        </p:nvSpPr>
        <p:spPr>
          <a:xfrm>
            <a:off x="768542" y="1445338"/>
            <a:ext cx="3216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b="1" noProof="1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McgsPro</a:t>
            </a:r>
            <a:r>
              <a:rPr lang="zh-CN" altLang="en-US" b="1" noProof="1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安装</a:t>
            </a:r>
            <a:endParaRPr lang="zh-CN" altLang="en-US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F99F310C-D0B1-4B22-8768-318B9EA3FD15}"/>
              </a:ext>
            </a:extLst>
          </p:cNvPr>
          <p:cNvSpPr txBox="1"/>
          <p:nvPr/>
        </p:nvSpPr>
        <p:spPr>
          <a:xfrm>
            <a:off x="3601224" y="292326"/>
            <a:ext cx="4982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noProof="1" smtClean="0">
                <a:solidFill>
                  <a:schemeClr val="accent1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McgsPro</a:t>
            </a:r>
            <a:r>
              <a:rPr lang="zh-CN" altLang="en-US" sz="3200" b="1" noProof="1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安装</a:t>
            </a:r>
            <a:r>
              <a:rPr lang="zh-CN" altLang="en-US" sz="3200" b="1" dirty="0" smtClean="0">
                <a:solidFill>
                  <a:schemeClr val="accent1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endParaRPr lang="en-US" altLang="zh-CN" sz="3200" b="1" dirty="0">
              <a:solidFill>
                <a:schemeClr val="accent1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57" y="2688291"/>
            <a:ext cx="7172325" cy="38481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660469" y="2066814"/>
            <a:ext cx="4331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将文件解压后双击</a:t>
            </a:r>
            <a:r>
              <a:rPr lang="en-US" altLang="zh-CN" dirty="0" smtClean="0"/>
              <a:t>Setup.exe</a:t>
            </a:r>
            <a:r>
              <a:rPr lang="zh-CN" altLang="en-US" dirty="0" smtClean="0"/>
              <a:t>开始安装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3754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C4F2640C-3F07-421C-9789-6AC2499CC79D}"/>
              </a:ext>
            </a:extLst>
          </p:cNvPr>
          <p:cNvSpPr txBox="1"/>
          <p:nvPr/>
        </p:nvSpPr>
        <p:spPr>
          <a:xfrm>
            <a:off x="768542" y="1445338"/>
            <a:ext cx="3216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b="1" noProof="1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McgsPro</a:t>
            </a:r>
            <a:r>
              <a:rPr lang="zh-CN" altLang="en-US" b="1" noProof="1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安装</a:t>
            </a:r>
            <a:endParaRPr lang="zh-CN" altLang="en-US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F99F310C-D0B1-4B22-8768-318B9EA3FD15}"/>
              </a:ext>
            </a:extLst>
          </p:cNvPr>
          <p:cNvSpPr txBox="1"/>
          <p:nvPr/>
        </p:nvSpPr>
        <p:spPr>
          <a:xfrm>
            <a:off x="3601224" y="292326"/>
            <a:ext cx="4982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noProof="1" smtClean="0">
                <a:solidFill>
                  <a:schemeClr val="accent1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McgsPro</a:t>
            </a:r>
            <a:r>
              <a:rPr lang="zh-CN" altLang="en-US" sz="3200" b="1" noProof="1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安装</a:t>
            </a:r>
            <a:r>
              <a:rPr lang="zh-CN" altLang="en-US" sz="3200" b="1" dirty="0" smtClean="0">
                <a:solidFill>
                  <a:schemeClr val="accent1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endParaRPr lang="en-US" altLang="zh-CN" sz="3200" b="1" dirty="0">
              <a:solidFill>
                <a:schemeClr val="accent1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103" y="2692648"/>
            <a:ext cx="5750433" cy="383938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660469" y="2066814"/>
            <a:ext cx="4331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Arial" charset="0"/>
              </a:rPr>
              <a:t>弹出安装程序窗口，点击“下一步”</a:t>
            </a:r>
          </a:p>
        </p:txBody>
      </p:sp>
    </p:spTree>
    <p:extLst>
      <p:ext uri="{BB962C8B-B14F-4D97-AF65-F5344CB8AC3E}">
        <p14:creationId xmlns:p14="http://schemas.microsoft.com/office/powerpoint/2010/main" val="53209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C4F2640C-3F07-421C-9789-6AC2499CC79D}"/>
              </a:ext>
            </a:extLst>
          </p:cNvPr>
          <p:cNvSpPr txBox="1"/>
          <p:nvPr/>
        </p:nvSpPr>
        <p:spPr>
          <a:xfrm>
            <a:off x="768542" y="1445338"/>
            <a:ext cx="3216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b="1" noProof="1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McgsPro</a:t>
            </a:r>
            <a:r>
              <a:rPr lang="zh-CN" altLang="en-US" b="1" noProof="1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安装</a:t>
            </a:r>
            <a:endParaRPr lang="zh-CN" altLang="en-US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F99F310C-D0B1-4B22-8768-318B9EA3FD15}"/>
              </a:ext>
            </a:extLst>
          </p:cNvPr>
          <p:cNvSpPr txBox="1"/>
          <p:nvPr/>
        </p:nvSpPr>
        <p:spPr>
          <a:xfrm>
            <a:off x="3601224" y="292326"/>
            <a:ext cx="4982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noProof="1" smtClean="0">
                <a:solidFill>
                  <a:schemeClr val="accent1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McgsPro</a:t>
            </a:r>
            <a:r>
              <a:rPr lang="zh-CN" altLang="en-US" sz="3200" b="1" noProof="1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安装</a:t>
            </a:r>
            <a:r>
              <a:rPr lang="zh-CN" altLang="en-US" sz="3200" b="1" dirty="0" smtClean="0">
                <a:solidFill>
                  <a:schemeClr val="accent1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endParaRPr lang="en-US" altLang="zh-CN" sz="3200" b="1" dirty="0">
              <a:solidFill>
                <a:schemeClr val="accent1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103" y="2688324"/>
            <a:ext cx="5750433" cy="384803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660468" y="1948476"/>
            <a:ext cx="9258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Arial" charset="0"/>
              </a:rPr>
              <a:t>       按</a:t>
            </a:r>
            <a:r>
              <a:rPr lang="zh-CN" altLang="en-US" dirty="0">
                <a:latin typeface="Arial" charset="0"/>
              </a:rPr>
              <a:t>提示步骤操作，随后，安装程序将提示指定安装目录，用户不指定时，系统缺省安装到</a:t>
            </a:r>
            <a:r>
              <a:rPr lang="en-US" altLang="zh-CN" dirty="0">
                <a:latin typeface="Arial" charset="0"/>
              </a:rPr>
              <a:t>D:\McgsPro</a:t>
            </a:r>
            <a:r>
              <a:rPr lang="zh-CN" altLang="en-US" dirty="0" smtClean="0">
                <a:latin typeface="Arial" charset="0"/>
              </a:rPr>
              <a:t>目录</a:t>
            </a:r>
            <a:r>
              <a:rPr lang="zh-CN" altLang="en-US" dirty="0">
                <a:latin typeface="Arial" charset="0"/>
              </a:rPr>
              <a:t>下，建议使用缺省目录，如下图所示，系统安装大约需要几分钟：</a:t>
            </a:r>
          </a:p>
        </p:txBody>
      </p:sp>
    </p:spTree>
    <p:extLst>
      <p:ext uri="{BB962C8B-B14F-4D97-AF65-F5344CB8AC3E}">
        <p14:creationId xmlns:p14="http://schemas.microsoft.com/office/powerpoint/2010/main" val="296834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C4F2640C-3F07-421C-9789-6AC2499CC79D}"/>
              </a:ext>
            </a:extLst>
          </p:cNvPr>
          <p:cNvSpPr txBox="1"/>
          <p:nvPr/>
        </p:nvSpPr>
        <p:spPr>
          <a:xfrm>
            <a:off x="768542" y="1445338"/>
            <a:ext cx="3216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b="1" noProof="1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McgsPro</a:t>
            </a:r>
            <a:r>
              <a:rPr lang="zh-CN" altLang="en-US" b="1" noProof="1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安装</a:t>
            </a:r>
            <a:endParaRPr lang="zh-CN" altLang="en-US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F99F310C-D0B1-4B22-8768-318B9EA3FD15}"/>
              </a:ext>
            </a:extLst>
          </p:cNvPr>
          <p:cNvSpPr txBox="1"/>
          <p:nvPr/>
        </p:nvSpPr>
        <p:spPr>
          <a:xfrm>
            <a:off x="3601224" y="292326"/>
            <a:ext cx="4982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noProof="1" smtClean="0">
                <a:solidFill>
                  <a:schemeClr val="accent1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McgsPro</a:t>
            </a:r>
            <a:r>
              <a:rPr lang="zh-CN" altLang="en-US" sz="3200" b="1" noProof="1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安装</a:t>
            </a:r>
            <a:r>
              <a:rPr lang="zh-CN" altLang="en-US" sz="3200" b="1" dirty="0" smtClean="0">
                <a:solidFill>
                  <a:schemeClr val="accent1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endParaRPr lang="en-US" altLang="zh-CN" sz="3200" b="1" dirty="0">
              <a:solidFill>
                <a:schemeClr val="accent1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862" y="2689834"/>
            <a:ext cx="5750433" cy="384501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660468" y="1948476"/>
            <a:ext cx="9258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Arial" charset="0"/>
              </a:rPr>
              <a:t>       按</a:t>
            </a:r>
            <a:r>
              <a:rPr lang="zh-CN" altLang="en-US" dirty="0">
                <a:latin typeface="Arial" charset="0"/>
              </a:rPr>
              <a:t>提示步骤操作</a:t>
            </a:r>
            <a:r>
              <a:rPr lang="zh-CN" altLang="en-US" dirty="0" smtClean="0">
                <a:latin typeface="Arial" charset="0"/>
              </a:rPr>
              <a:t>，点击“完成”退出安</a:t>
            </a:r>
            <a:r>
              <a:rPr lang="zh-CN" altLang="en-US" dirty="0">
                <a:latin typeface="Arial" charset="0"/>
              </a:rPr>
              <a:t>装，，</a:t>
            </a:r>
            <a:r>
              <a:rPr lang="en-US" altLang="zh-CN" dirty="0">
                <a:latin typeface="Arial" charset="0"/>
              </a:rPr>
              <a:t>Windows</a:t>
            </a:r>
            <a:r>
              <a:rPr lang="zh-CN" altLang="en-US" dirty="0">
                <a:latin typeface="Arial" charset="0"/>
              </a:rPr>
              <a:t>操作系统的桌面上添加了如</a:t>
            </a:r>
            <a:r>
              <a:rPr lang="zh-CN" altLang="en-US" dirty="0" smtClean="0">
                <a:latin typeface="Arial" charset="0"/>
              </a:rPr>
              <a:t>图所</a:t>
            </a:r>
            <a:r>
              <a:rPr lang="zh-CN" altLang="en-US" dirty="0">
                <a:latin typeface="Arial" charset="0"/>
              </a:rPr>
              <a:t>示的两个快捷方式图标，</a:t>
            </a:r>
            <a:r>
              <a:rPr lang="zh-CN" altLang="en-US" dirty="0" smtClean="0">
                <a:latin typeface="Arial" charset="0"/>
              </a:rPr>
              <a:t>分别</a:t>
            </a:r>
            <a:r>
              <a:rPr lang="zh-CN" altLang="en-US" dirty="0">
                <a:latin typeface="Arial" charset="0"/>
              </a:rPr>
              <a:t>用于启</a:t>
            </a:r>
            <a:r>
              <a:rPr lang="zh-CN" altLang="en-US" dirty="0" smtClean="0">
                <a:latin typeface="Arial" charset="0"/>
              </a:rPr>
              <a:t>动组</a:t>
            </a:r>
            <a:r>
              <a:rPr lang="zh-CN" altLang="en-US" dirty="0">
                <a:latin typeface="Arial" charset="0"/>
              </a:rPr>
              <a:t>态环境和模拟运行环境。 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709" y="3831510"/>
            <a:ext cx="2311672" cy="78083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476413" y="4612341"/>
            <a:ext cx="1115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 err="1">
                <a:solidFill>
                  <a:schemeClr val="bg1"/>
                </a:solidFill>
              </a:rPr>
              <a:t>McgsPro</a:t>
            </a:r>
            <a:r>
              <a:rPr lang="zh-CN" altLang="en-US" sz="1200" dirty="0">
                <a:solidFill>
                  <a:schemeClr val="bg1"/>
                </a:solidFill>
              </a:rPr>
              <a:t>组态软件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9536545" y="4612340"/>
            <a:ext cx="1115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 err="1">
                <a:solidFill>
                  <a:schemeClr val="bg1"/>
                </a:solidFill>
              </a:rPr>
              <a:t>McgsPro</a:t>
            </a:r>
            <a:r>
              <a:rPr lang="zh-CN" altLang="en-US" sz="1200" dirty="0">
                <a:solidFill>
                  <a:schemeClr val="bg1"/>
                </a:solidFill>
              </a:rPr>
              <a:t>模拟器</a:t>
            </a:r>
          </a:p>
        </p:txBody>
      </p:sp>
    </p:spTree>
    <p:extLst>
      <p:ext uri="{BB962C8B-B14F-4D97-AF65-F5344CB8AC3E}">
        <p14:creationId xmlns:p14="http://schemas.microsoft.com/office/powerpoint/2010/main" val="257568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5"/>
          <p:cNvSpPr txBox="1"/>
          <p:nvPr/>
        </p:nvSpPr>
        <p:spPr>
          <a:xfrm>
            <a:off x="3401191" y="2921168"/>
            <a:ext cx="53896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</a:t>
            </a:r>
            <a:r>
              <a:rPr lang="zh-CN" altLang="en-US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系列产品简介</a:t>
            </a:r>
          </a:p>
        </p:txBody>
      </p:sp>
    </p:spTree>
    <p:extLst>
      <p:ext uri="{BB962C8B-B14F-4D97-AF65-F5344CB8AC3E}">
        <p14:creationId xmlns:p14="http://schemas.microsoft.com/office/powerpoint/2010/main" val="207320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C4F2640C-3F07-421C-9789-6AC2499CC79D}"/>
              </a:ext>
            </a:extLst>
          </p:cNvPr>
          <p:cNvSpPr txBox="1"/>
          <p:nvPr/>
        </p:nvSpPr>
        <p:spPr>
          <a:xfrm>
            <a:off x="768542" y="1445338"/>
            <a:ext cx="3216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b="1" noProof="1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McgsPro</a:t>
            </a:r>
            <a:r>
              <a:rPr lang="zh-CN" altLang="en-US" b="1" noProof="1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主要功能</a:t>
            </a:r>
            <a:endParaRPr lang="zh-CN" altLang="en-US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F99F310C-D0B1-4B22-8768-318B9EA3FD15}"/>
              </a:ext>
            </a:extLst>
          </p:cNvPr>
          <p:cNvSpPr txBox="1"/>
          <p:nvPr/>
        </p:nvSpPr>
        <p:spPr>
          <a:xfrm>
            <a:off x="3601224" y="292326"/>
            <a:ext cx="4982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noProof="1" smtClean="0">
                <a:solidFill>
                  <a:schemeClr val="accent1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McgsPro</a:t>
            </a:r>
            <a:r>
              <a:rPr lang="zh-CN" altLang="en-US" sz="3200" b="1" noProof="1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介绍</a:t>
            </a:r>
            <a:endParaRPr lang="en-US" altLang="zh-CN" sz="3200" b="1" dirty="0">
              <a:solidFill>
                <a:schemeClr val="accent1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10" name="图示 9"/>
          <p:cNvGraphicFramePr/>
          <p:nvPr>
            <p:extLst>
              <p:ext uri="{D42A27DB-BD31-4B8C-83A1-F6EECF244321}">
                <p14:modId xmlns:p14="http://schemas.microsoft.com/office/powerpoint/2010/main" val="4168724928"/>
              </p:ext>
            </p:extLst>
          </p:nvPr>
        </p:nvGraphicFramePr>
        <p:xfrm>
          <a:off x="2545101" y="1957996"/>
          <a:ext cx="7529512" cy="4686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0628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C4F2640C-3F07-421C-9789-6AC2499CC79D}"/>
              </a:ext>
            </a:extLst>
          </p:cNvPr>
          <p:cNvSpPr txBox="1"/>
          <p:nvPr/>
        </p:nvSpPr>
        <p:spPr>
          <a:xfrm>
            <a:off x="768542" y="1445338"/>
            <a:ext cx="3216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b="1" noProof="1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McgsPro</a:t>
            </a:r>
            <a:r>
              <a:rPr lang="zh-CN" altLang="en-US" b="1" noProof="1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组成部分</a:t>
            </a:r>
            <a:endParaRPr lang="zh-CN" altLang="en-US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F99F310C-D0B1-4B22-8768-318B9EA3FD15}"/>
              </a:ext>
            </a:extLst>
          </p:cNvPr>
          <p:cNvSpPr txBox="1"/>
          <p:nvPr/>
        </p:nvSpPr>
        <p:spPr>
          <a:xfrm>
            <a:off x="3601224" y="292326"/>
            <a:ext cx="4982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noProof="1" smtClean="0">
                <a:solidFill>
                  <a:schemeClr val="accent1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McgsPro</a:t>
            </a:r>
            <a:r>
              <a:rPr lang="zh-CN" altLang="en-US" sz="3200" b="1" noProof="1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介绍</a:t>
            </a:r>
            <a:endParaRPr lang="en-US" altLang="zh-CN" sz="3200" b="1" dirty="0">
              <a:solidFill>
                <a:schemeClr val="accent1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69" name="组合 68"/>
          <p:cNvGrpSpPr/>
          <p:nvPr/>
        </p:nvGrpSpPr>
        <p:grpSpPr>
          <a:xfrm>
            <a:off x="1864769" y="1984437"/>
            <a:ext cx="8408969" cy="3119506"/>
            <a:chOff x="1864769" y="1984437"/>
            <a:chExt cx="8408969" cy="3119506"/>
          </a:xfrm>
        </p:grpSpPr>
        <p:sp>
          <p:nvSpPr>
            <p:cNvPr id="3" name="文本框 2"/>
            <p:cNvSpPr txBox="1"/>
            <p:nvPr/>
          </p:nvSpPr>
          <p:spPr>
            <a:xfrm>
              <a:off x="1866654" y="1984437"/>
              <a:ext cx="8407084" cy="46166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noProof="1">
                  <a:solidFill>
                    <a:schemeClr val="accent1">
                      <a:lumMod val="7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McgsPro</a:t>
              </a:r>
              <a:endParaRPr lang="zh-CN" altLang="en-US" sz="2400" dirty="0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866653" y="2848583"/>
              <a:ext cx="1468800" cy="40011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 smtClean="0">
                  <a:solidFill>
                    <a:schemeClr val="bg1"/>
                  </a:solidFill>
                </a:rPr>
                <a:t>主控窗口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2191223" y="3486222"/>
              <a:ext cx="1144230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bg1"/>
                  </a:solidFill>
                </a:rPr>
                <a:t>系统参数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191223" y="4123861"/>
              <a:ext cx="1144230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bg1"/>
                  </a:solidFill>
                </a:rPr>
                <a:t>启动参数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3601224" y="2848583"/>
              <a:ext cx="1468800" cy="40011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 smtClean="0">
                  <a:solidFill>
                    <a:schemeClr val="bg1"/>
                  </a:solidFill>
                </a:rPr>
                <a:t>设备窗口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3925794" y="3486222"/>
              <a:ext cx="1144230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bg1"/>
                  </a:solidFill>
                </a:rPr>
                <a:t>设备构件</a:t>
              </a:r>
              <a:r>
                <a:rPr lang="en-US" altLang="zh-CN" sz="1600" dirty="0" smtClean="0">
                  <a:solidFill>
                    <a:schemeClr val="bg1"/>
                  </a:solidFill>
                </a:rPr>
                <a:t>1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3925794" y="4765389"/>
              <a:ext cx="1144230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bg1"/>
                  </a:solidFill>
                </a:rPr>
                <a:t>设备构件</a:t>
              </a:r>
              <a:r>
                <a:rPr lang="en-US" altLang="zh-CN" sz="1600" dirty="0" smtClean="0">
                  <a:solidFill>
                    <a:schemeClr val="bg1"/>
                  </a:solidFill>
                </a:rPr>
                <a:t>n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5335795" y="2852472"/>
              <a:ext cx="1468800" cy="40011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 smtClean="0">
                  <a:solidFill>
                    <a:schemeClr val="bg1"/>
                  </a:solidFill>
                </a:rPr>
                <a:t>用户窗口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5660365" y="3490111"/>
              <a:ext cx="1144230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bg1"/>
                  </a:solidFill>
                </a:rPr>
                <a:t>图元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5660365" y="4127750"/>
              <a:ext cx="1144230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bg1"/>
                  </a:solidFill>
                </a:rPr>
                <a:t>图符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5660365" y="4765389"/>
              <a:ext cx="1144230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bg1"/>
                  </a:solidFill>
                </a:rPr>
                <a:t>动画构件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7070366" y="2848583"/>
              <a:ext cx="1468800" cy="40011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 smtClean="0">
                  <a:solidFill>
                    <a:schemeClr val="bg1"/>
                  </a:solidFill>
                </a:rPr>
                <a:t>实时数据库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394936" y="3486222"/>
              <a:ext cx="1144230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bg1"/>
                  </a:solidFill>
                </a:rPr>
                <a:t>图元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7394936" y="4123861"/>
              <a:ext cx="1144230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bg1"/>
                  </a:solidFill>
                </a:rPr>
                <a:t>图符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7394936" y="4761500"/>
              <a:ext cx="1144230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bg1"/>
                  </a:solidFill>
                </a:rPr>
                <a:t>动画构件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8804937" y="2848583"/>
              <a:ext cx="1468800" cy="40011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</a:rPr>
                <a:t>运</a:t>
              </a:r>
              <a:r>
                <a:rPr lang="zh-CN" altLang="en-US" sz="2000" dirty="0" smtClean="0">
                  <a:solidFill>
                    <a:schemeClr val="bg1"/>
                  </a:solidFill>
                </a:rPr>
                <a:t>行策略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9129507" y="3486222"/>
              <a:ext cx="1144230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bg1"/>
                  </a:solidFill>
                </a:rPr>
                <a:t>启动策略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9129507" y="4123861"/>
              <a:ext cx="1144230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bg1"/>
                  </a:solidFill>
                </a:rPr>
                <a:t>循环策略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9129507" y="4761500"/>
              <a:ext cx="1144230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</a:rPr>
                <a:t>退</a:t>
              </a:r>
              <a:r>
                <a:rPr lang="zh-CN" altLang="en-US" sz="1600" dirty="0" smtClean="0">
                  <a:solidFill>
                    <a:schemeClr val="bg1"/>
                  </a:solidFill>
                </a:rPr>
                <a:t>出策略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4455998" y="3929219"/>
              <a:ext cx="77821" cy="7782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4455998" y="4147188"/>
              <a:ext cx="77821" cy="7782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/>
            <p:cNvSpPr/>
            <p:nvPr/>
          </p:nvSpPr>
          <p:spPr>
            <a:xfrm>
              <a:off x="4455998" y="4365157"/>
              <a:ext cx="77821" cy="7782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/>
            <p:cNvSpPr/>
            <p:nvPr/>
          </p:nvSpPr>
          <p:spPr>
            <a:xfrm>
              <a:off x="4455998" y="4583125"/>
              <a:ext cx="77821" cy="7782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 flipH="1" flipV="1">
              <a:off x="2597285" y="2441639"/>
              <a:ext cx="3768" cy="39721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H="1" flipV="1">
              <a:off x="4321603" y="2445528"/>
              <a:ext cx="3768" cy="39721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H="1" flipV="1">
              <a:off x="6069669" y="2441639"/>
              <a:ext cx="3768" cy="39721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 flipH="1" flipV="1">
              <a:off x="7800998" y="2441639"/>
              <a:ext cx="3768" cy="39721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flipH="1" flipV="1">
              <a:off x="9539337" y="2448734"/>
              <a:ext cx="3768" cy="39721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 flipH="1" flipV="1">
              <a:off x="1864769" y="3206585"/>
              <a:ext cx="1884" cy="108655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>
              <a:stCxn id="9" idx="1"/>
            </p:cNvCxnSpPr>
            <p:nvPr/>
          </p:nvCxnSpPr>
          <p:spPr>
            <a:xfrm flipH="1">
              <a:off x="1864769" y="4293138"/>
              <a:ext cx="32645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flipH="1">
              <a:off x="1864769" y="3655499"/>
              <a:ext cx="32645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flipV="1">
              <a:off x="3596043" y="3206585"/>
              <a:ext cx="2355" cy="172419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 flipH="1">
              <a:off x="3598398" y="3655499"/>
              <a:ext cx="32645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 flipH="1" flipV="1">
              <a:off x="3596043" y="4930777"/>
              <a:ext cx="320023" cy="389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 flipV="1">
              <a:off x="5334617" y="3248693"/>
              <a:ext cx="2355" cy="172419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 flipH="1">
              <a:off x="5336030" y="4335246"/>
              <a:ext cx="32739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 flipH="1">
              <a:off x="5336972" y="3697607"/>
              <a:ext cx="32645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 flipH="1" flipV="1">
              <a:off x="5334617" y="4972885"/>
              <a:ext cx="320023" cy="389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 flipV="1">
              <a:off x="7070366" y="3248693"/>
              <a:ext cx="2355" cy="172419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 flipH="1">
              <a:off x="7071779" y="4335246"/>
              <a:ext cx="32739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 flipH="1">
              <a:off x="7072721" y="3697607"/>
              <a:ext cx="32645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/>
          </p:nvCxnSpPr>
          <p:spPr>
            <a:xfrm flipH="1" flipV="1">
              <a:off x="7070366" y="4972885"/>
              <a:ext cx="320023" cy="389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 flipV="1">
              <a:off x="8804937" y="3248693"/>
              <a:ext cx="2355" cy="172419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/>
          </p:nvCxnSpPr>
          <p:spPr>
            <a:xfrm flipH="1">
              <a:off x="8806350" y="4335246"/>
              <a:ext cx="32739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/>
          </p:nvCxnSpPr>
          <p:spPr>
            <a:xfrm flipH="1">
              <a:off x="8807292" y="3697607"/>
              <a:ext cx="32645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 flipH="1" flipV="1">
              <a:off x="8804937" y="4972885"/>
              <a:ext cx="320023" cy="389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Text Box 26"/>
          <p:cNvSpPr txBox="1">
            <a:spLocks noChangeArrowheads="1"/>
          </p:cNvSpPr>
          <p:nvPr/>
        </p:nvSpPr>
        <p:spPr bwMode="gray">
          <a:xfrm>
            <a:off x="1864769" y="5207881"/>
            <a:ext cx="6450012" cy="1695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宋体" charset="-122"/>
                <a:ea typeface="宋体" charset="-122"/>
              </a:defRPr>
            </a:lvl1pPr>
            <a:lvl2pPr marL="742950" indent="-285750">
              <a:defRPr>
                <a:solidFill>
                  <a:srgbClr val="000000"/>
                </a:solidFill>
                <a:latin typeface="宋体" charset="-122"/>
                <a:ea typeface="宋体" charset="-122"/>
              </a:defRPr>
            </a:lvl2pPr>
            <a:lvl3pPr marL="1143000" indent="-228600">
              <a:defRPr>
                <a:solidFill>
                  <a:srgbClr val="000000"/>
                </a:solidFill>
                <a:latin typeface="宋体" charset="-122"/>
                <a:ea typeface="宋体" charset="-122"/>
              </a:defRPr>
            </a:lvl3pPr>
            <a:lvl4pPr marL="1600200" indent="-228600">
              <a:defRPr>
                <a:solidFill>
                  <a:srgbClr val="000000"/>
                </a:solidFill>
                <a:latin typeface="宋体" charset="-122"/>
                <a:ea typeface="宋体" charset="-122"/>
              </a:defRPr>
            </a:lvl4pPr>
            <a:lvl5pPr marL="2057400" indent="-228600">
              <a:defRPr>
                <a:solidFill>
                  <a:srgbClr val="000000"/>
                </a:solidFill>
                <a:latin typeface="宋体" charset="-122"/>
                <a:ea typeface="宋体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宋体" charset="-122"/>
                <a:ea typeface="宋体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宋体" charset="-122"/>
                <a:ea typeface="宋体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宋体" charset="-122"/>
                <a:ea typeface="宋体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宋体" charset="-122"/>
                <a:ea typeface="宋体" charset="-122"/>
              </a:defRPr>
            </a:lvl9pPr>
          </a:lstStyle>
          <a:p>
            <a:pPr algn="l">
              <a:lnSpc>
                <a:spcPts val="2500"/>
              </a:lnSpc>
              <a:buFont typeface="Wingdings" pitchFamily="2" charset="2"/>
              <a:buChar char="u"/>
            </a:pPr>
            <a:r>
              <a:rPr lang="zh-CN" altLang="en-US" sz="1600" dirty="0">
                <a:solidFill>
                  <a:schemeClr val="bg1"/>
                </a:solidFill>
                <a:latin typeface="Arial" charset="0"/>
              </a:rPr>
              <a:t>主控窗口构造了应用系统的主框架</a:t>
            </a:r>
          </a:p>
          <a:p>
            <a:pPr algn="l">
              <a:lnSpc>
                <a:spcPts val="2500"/>
              </a:lnSpc>
              <a:buFont typeface="Wingdings" pitchFamily="2" charset="2"/>
              <a:buChar char="u"/>
            </a:pPr>
            <a:r>
              <a:rPr lang="zh-CN" altLang="en-US" sz="1600" dirty="0">
                <a:solidFill>
                  <a:schemeClr val="bg1"/>
                </a:solidFill>
                <a:latin typeface="Arial" charset="0"/>
              </a:rPr>
              <a:t>设备窗口是</a:t>
            </a:r>
            <a:r>
              <a:rPr lang="en-US" altLang="zh-CN" sz="1600" dirty="0">
                <a:solidFill>
                  <a:schemeClr val="bg1"/>
                </a:solidFill>
                <a:latin typeface="Arial" charset="0"/>
              </a:rPr>
              <a:t>MCGS</a:t>
            </a:r>
            <a:r>
              <a:rPr lang="zh-CN" altLang="en-US" sz="1600" dirty="0">
                <a:solidFill>
                  <a:schemeClr val="bg1"/>
                </a:solidFill>
                <a:latin typeface="Arial" charset="0"/>
              </a:rPr>
              <a:t>嵌入版系统与外部设备联系的媒介</a:t>
            </a:r>
          </a:p>
          <a:p>
            <a:pPr algn="l">
              <a:lnSpc>
                <a:spcPts val="2500"/>
              </a:lnSpc>
              <a:buFont typeface="Wingdings" pitchFamily="2" charset="2"/>
              <a:buChar char="u"/>
            </a:pPr>
            <a:r>
              <a:rPr lang="zh-CN" altLang="en-US" sz="1600" dirty="0">
                <a:solidFill>
                  <a:schemeClr val="bg1"/>
                </a:solidFill>
                <a:latin typeface="Arial" charset="0"/>
              </a:rPr>
              <a:t>用户窗口实现了数据和流程的“可视化”</a:t>
            </a:r>
          </a:p>
          <a:p>
            <a:pPr algn="l">
              <a:lnSpc>
                <a:spcPts val="2500"/>
              </a:lnSpc>
              <a:buFont typeface="Wingdings" pitchFamily="2" charset="2"/>
              <a:buChar char="u"/>
            </a:pPr>
            <a:r>
              <a:rPr lang="zh-CN" altLang="en-US" sz="1600" dirty="0">
                <a:solidFill>
                  <a:schemeClr val="bg1"/>
                </a:solidFill>
                <a:latin typeface="Arial" charset="0"/>
              </a:rPr>
              <a:t>实时数据库是</a:t>
            </a:r>
            <a:r>
              <a:rPr lang="en-US" altLang="zh-CN" sz="1600" dirty="0">
                <a:solidFill>
                  <a:schemeClr val="bg1"/>
                </a:solidFill>
                <a:latin typeface="Arial" charset="0"/>
              </a:rPr>
              <a:t>MCGS</a:t>
            </a:r>
            <a:r>
              <a:rPr lang="zh-CN" altLang="en-US" sz="1600" dirty="0">
                <a:solidFill>
                  <a:schemeClr val="bg1"/>
                </a:solidFill>
                <a:latin typeface="Arial" charset="0"/>
              </a:rPr>
              <a:t>嵌入版系统的核心</a:t>
            </a:r>
          </a:p>
          <a:p>
            <a:pPr algn="l">
              <a:lnSpc>
                <a:spcPts val="2500"/>
              </a:lnSpc>
              <a:buFont typeface="Wingdings" pitchFamily="2" charset="2"/>
              <a:buChar char="u"/>
            </a:pPr>
            <a:r>
              <a:rPr lang="zh-CN" altLang="en-US" sz="1600" dirty="0">
                <a:solidFill>
                  <a:schemeClr val="bg1"/>
                </a:solidFill>
                <a:latin typeface="Arial" charset="0"/>
              </a:rPr>
              <a:t>运行策略是对系统运行流程实现有效控制的手段</a:t>
            </a:r>
          </a:p>
        </p:txBody>
      </p:sp>
    </p:spTree>
    <p:extLst>
      <p:ext uri="{BB962C8B-B14F-4D97-AF65-F5344CB8AC3E}">
        <p14:creationId xmlns:p14="http://schemas.microsoft.com/office/powerpoint/2010/main" val="410920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5"/>
          <p:cNvSpPr txBox="1"/>
          <p:nvPr/>
        </p:nvSpPr>
        <p:spPr>
          <a:xfrm>
            <a:off x="3361530" y="3135292"/>
            <a:ext cx="55707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noProof="1">
                <a:solidFill>
                  <a:schemeClr val="bg1"/>
                </a:solidFill>
                <a:latin typeface="黑体" pitchFamily="49" charset="-122"/>
                <a:ea typeface="黑体" pitchFamily="49" charset="-122"/>
                <a:cs typeface="Arial" charset="0"/>
              </a:rPr>
              <a:t>工</a:t>
            </a:r>
            <a:r>
              <a:rPr lang="zh-CN" altLang="en-US" sz="6000" noProof="1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  <a:cs typeface="Arial" charset="0"/>
              </a:rPr>
              <a:t>程建立和下载</a:t>
            </a:r>
            <a:endParaRPr lang="zh-CN" altLang="en-US" sz="6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6604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C4F2640C-3F07-421C-9789-6AC2499CC79D}"/>
              </a:ext>
            </a:extLst>
          </p:cNvPr>
          <p:cNvSpPr txBox="1"/>
          <p:nvPr/>
        </p:nvSpPr>
        <p:spPr>
          <a:xfrm>
            <a:off x="768542" y="1445338"/>
            <a:ext cx="3216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b="1" noProof="1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McgsPro</a:t>
            </a:r>
            <a:r>
              <a:rPr lang="zh-CN" altLang="en-US" b="1" noProof="1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工程建立</a:t>
            </a:r>
            <a:endParaRPr lang="zh-CN" altLang="en-US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318" y="2526581"/>
            <a:ext cx="796559" cy="77613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033067" y="3302715"/>
            <a:ext cx="1115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 err="1">
                <a:solidFill>
                  <a:schemeClr val="bg1"/>
                </a:solidFill>
              </a:rPr>
              <a:t>McgsPro</a:t>
            </a:r>
            <a:r>
              <a:rPr lang="zh-CN" altLang="en-US" sz="1200" dirty="0">
                <a:solidFill>
                  <a:schemeClr val="bg1"/>
                </a:solidFill>
              </a:rPr>
              <a:t>组态软件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786" y="2593782"/>
            <a:ext cx="1736884" cy="70893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579" y="2593782"/>
            <a:ext cx="3417853" cy="3816754"/>
          </a:xfrm>
          <a:prstGeom prst="rect">
            <a:avLst/>
          </a:prstGeom>
        </p:spPr>
      </p:pic>
      <p:sp>
        <p:nvSpPr>
          <p:cNvPr id="7" name="右箭头 6"/>
          <p:cNvSpPr/>
          <p:nvPr/>
        </p:nvSpPr>
        <p:spPr>
          <a:xfrm>
            <a:off x="3089760" y="2782119"/>
            <a:ext cx="655387" cy="330741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右箭头 8"/>
          <p:cNvSpPr/>
          <p:nvPr/>
        </p:nvSpPr>
        <p:spPr>
          <a:xfrm>
            <a:off x="5792931" y="2782119"/>
            <a:ext cx="655387" cy="330741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033067" y="213098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dirty="0" smtClean="0"/>
              <a:t>快捷方式</a:t>
            </a: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4233230" y="213098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dirty="0" smtClean="0"/>
              <a:t>新建工程</a:t>
            </a:r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7509675" y="2130988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dirty="0" smtClean="0"/>
              <a:t>新建工程设置</a:t>
            </a:r>
            <a:endParaRPr lang="zh-CN" altLang="en-US" dirty="0"/>
          </a:p>
        </p:txBody>
      </p:sp>
      <p:sp>
        <p:nvSpPr>
          <p:cNvPr id="10" name="圆角矩形 9"/>
          <p:cNvSpPr/>
          <p:nvPr/>
        </p:nvSpPr>
        <p:spPr>
          <a:xfrm>
            <a:off x="1838525" y="1921677"/>
            <a:ext cx="8589524" cy="4722317"/>
          </a:xfrm>
          <a:prstGeom prst="roundRect">
            <a:avLst>
              <a:gd name="adj" fmla="val 1110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976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C4F2640C-3F07-421C-9789-6AC2499CC79D}"/>
              </a:ext>
            </a:extLst>
          </p:cNvPr>
          <p:cNvSpPr txBox="1"/>
          <p:nvPr/>
        </p:nvSpPr>
        <p:spPr>
          <a:xfrm>
            <a:off x="768542" y="1445338"/>
            <a:ext cx="3216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b="1" noProof="1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软件基本操作</a:t>
            </a:r>
            <a:endParaRPr lang="zh-CN" altLang="en-US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682883" y="1964986"/>
            <a:ext cx="2373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dirty="0" smtClean="0">
                <a:solidFill>
                  <a:schemeClr val="bg1"/>
                </a:solidFill>
              </a:rPr>
              <a:t>设备窗口基本操作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422" y="3042095"/>
            <a:ext cx="4883412" cy="2437657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120629" y="2334318"/>
            <a:ext cx="8083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1600" dirty="0"/>
              <a:t>点击工作台上的设备窗口标签，打开设备窗口，在设备窗口出现的图标上双击可进入 设备窗口编辑界</a:t>
            </a:r>
            <a:r>
              <a:rPr lang="zh-CN" altLang="en-US" sz="1600" dirty="0" smtClean="0"/>
              <a:t>面。</a:t>
            </a:r>
            <a:endParaRPr lang="zh-CN" altLang="en-US" sz="1600" dirty="0"/>
          </a:p>
        </p:txBody>
      </p:sp>
      <p:sp>
        <p:nvSpPr>
          <p:cNvPr id="16" name="文本框 15"/>
          <p:cNvSpPr txBox="1"/>
          <p:nvPr/>
        </p:nvSpPr>
        <p:spPr>
          <a:xfrm>
            <a:off x="2120629" y="5602755"/>
            <a:ext cx="8083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1600" dirty="0"/>
              <a:t>设备窗口编辑界面有设备组态画面和设备工具箱两部分组成。设备组态画面用于配置 该工程需要通讯的设备。设备工具箱里是常用的设备。在设备工具箱里的设备名称上双击，可 以把设备添加到设备组态画面。 </a:t>
            </a:r>
          </a:p>
        </p:txBody>
      </p:sp>
    </p:spTree>
    <p:extLst>
      <p:ext uri="{BB962C8B-B14F-4D97-AF65-F5344CB8AC3E}">
        <p14:creationId xmlns:p14="http://schemas.microsoft.com/office/powerpoint/2010/main" val="241326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C4F2640C-3F07-421C-9789-6AC2499CC79D}"/>
              </a:ext>
            </a:extLst>
          </p:cNvPr>
          <p:cNvSpPr txBox="1"/>
          <p:nvPr/>
        </p:nvSpPr>
        <p:spPr>
          <a:xfrm>
            <a:off x="768542" y="1445338"/>
            <a:ext cx="3216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b="1" noProof="1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软件基本操作</a:t>
            </a:r>
            <a:endParaRPr lang="zh-CN" altLang="en-US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682883" y="1964986"/>
            <a:ext cx="2373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dirty="0" smtClean="0">
                <a:solidFill>
                  <a:schemeClr val="bg1"/>
                </a:solidFill>
              </a:rPr>
              <a:t>设备窗口基本操作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198467" y="2484634"/>
            <a:ext cx="4114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1600" dirty="0"/>
              <a:t>要添加或删除设备工具箱中的设备驱动时，可点击设备工具箱顶部的“设备管理”按 钮。打开“设备管理”窗口。在“设备管理”窗口左侧的“可选设备”区域的树形目录中找到需 要的设备，双击即可添加到“选定设备”区域。选中“选定设备”区域里的设备，点击窗口左下 方的“删除”按钮可删除该设备。 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92" y="2484634"/>
            <a:ext cx="6208829" cy="395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26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C4F2640C-3F07-421C-9789-6AC2499CC79D}"/>
              </a:ext>
            </a:extLst>
          </p:cNvPr>
          <p:cNvSpPr txBox="1"/>
          <p:nvPr/>
        </p:nvSpPr>
        <p:spPr>
          <a:xfrm>
            <a:off x="768542" y="1445338"/>
            <a:ext cx="3216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b="1" noProof="1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软件基本操作</a:t>
            </a:r>
            <a:endParaRPr lang="zh-CN" altLang="en-US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682883" y="1964986"/>
            <a:ext cx="2373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dirty="0" smtClean="0">
                <a:solidFill>
                  <a:schemeClr val="bg1"/>
                </a:solidFill>
              </a:rPr>
              <a:t>设备窗口基本操作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286018" y="2484634"/>
            <a:ext cx="44163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sz="1600" dirty="0" err="1"/>
              <a:t>McgsPro</a:t>
            </a:r>
            <a:r>
              <a:rPr lang="zh-CN" altLang="en-US" sz="1600" dirty="0"/>
              <a:t>组态软件中把设备分成两个层次：父设备和子设备。父设备与硬件接口相对应。 子设备放在父设备下，用于与该父设备对应的接口所连接的设备进行通讯。在设备组态画面双 击父设备或子设备可以设置通讯参数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2" y="2484634"/>
            <a:ext cx="6705222" cy="368040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286018" y="3954813"/>
            <a:ext cx="4416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1600" dirty="0"/>
              <a:t>父设备里可设置串口号、波特率、数据位、停止位、校验方式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7286018" y="4686328"/>
            <a:ext cx="44163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1600" dirty="0"/>
              <a:t>子设备的设备编辑窗口分为三个区域：驱动信息区、设备属性区和通道连接区。驱动 信息区里显示的是该设备驱动版本、路径等信息。设备属性区可设置采集周期、设备地址、通 讯等待时间等通讯参数。通道连接区用于构建下位机寄存器与</a:t>
            </a:r>
            <a:r>
              <a:rPr lang="en-US" altLang="zh-CN" sz="1600" dirty="0" err="1"/>
              <a:t>McgsPro</a:t>
            </a:r>
            <a:r>
              <a:rPr lang="zh-CN" altLang="en-US" sz="1600" dirty="0"/>
              <a:t>组态软件变量之间的映射。 </a:t>
            </a:r>
          </a:p>
        </p:txBody>
      </p:sp>
    </p:spTree>
    <p:extLst>
      <p:ext uri="{BB962C8B-B14F-4D97-AF65-F5344CB8AC3E}">
        <p14:creationId xmlns:p14="http://schemas.microsoft.com/office/powerpoint/2010/main" val="184602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C4F2640C-3F07-421C-9789-6AC2499CC79D}"/>
              </a:ext>
            </a:extLst>
          </p:cNvPr>
          <p:cNvSpPr txBox="1"/>
          <p:nvPr/>
        </p:nvSpPr>
        <p:spPr>
          <a:xfrm>
            <a:off x="768542" y="1445338"/>
            <a:ext cx="3216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b="1" noProof="1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软件基本操作</a:t>
            </a:r>
            <a:endParaRPr lang="zh-CN" altLang="en-US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682883" y="1964986"/>
            <a:ext cx="2373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dirty="0" smtClean="0">
                <a:solidFill>
                  <a:schemeClr val="bg1"/>
                </a:solidFill>
              </a:rPr>
              <a:t>用户窗口基本操作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1682883" y="2484634"/>
            <a:ext cx="6400803" cy="4319081"/>
            <a:chOff x="1682883" y="2484634"/>
            <a:chExt cx="6400803" cy="4319081"/>
          </a:xfrm>
        </p:grpSpPr>
        <p:grpSp>
          <p:nvGrpSpPr>
            <p:cNvPr id="5" name="组合 4"/>
            <p:cNvGrpSpPr/>
            <p:nvPr/>
          </p:nvGrpSpPr>
          <p:grpSpPr>
            <a:xfrm>
              <a:off x="1682883" y="2484634"/>
              <a:ext cx="6400803" cy="4319081"/>
              <a:chOff x="1167317" y="1706965"/>
              <a:chExt cx="8688632" cy="6120559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2630" y="1706965"/>
                <a:ext cx="6683319" cy="4625741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7317" y="3201783"/>
                <a:ext cx="5995202" cy="4625741"/>
              </a:xfrm>
              <a:prstGeom prst="rect">
                <a:avLst/>
              </a:prstGeom>
            </p:spPr>
          </p:pic>
        </p:grpSp>
        <p:sp>
          <p:nvSpPr>
            <p:cNvPr id="10" name="圆角矩形 9"/>
            <p:cNvSpPr/>
            <p:nvPr/>
          </p:nvSpPr>
          <p:spPr>
            <a:xfrm>
              <a:off x="7470846" y="3190674"/>
              <a:ext cx="505839" cy="194553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3" name="曲线连接符 12"/>
            <p:cNvCxnSpPr/>
            <p:nvPr/>
          </p:nvCxnSpPr>
          <p:spPr>
            <a:xfrm rot="10800000" flipV="1">
              <a:off x="6089516" y="3287950"/>
              <a:ext cx="1381330" cy="476654"/>
            </a:xfrm>
            <a:prstGeom prst="curvedConnector3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矩形标注 13"/>
            <p:cNvSpPr/>
            <p:nvPr/>
          </p:nvSpPr>
          <p:spPr>
            <a:xfrm rot="10800000">
              <a:off x="1749810" y="4591454"/>
              <a:ext cx="461184" cy="262647"/>
            </a:xfrm>
            <a:prstGeom prst="wedgeRectCallout">
              <a:avLst>
                <a:gd name="adj1" fmla="val -23832"/>
                <a:gd name="adj2" fmla="val 343142"/>
              </a:avLst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708531" y="4568888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 smtClean="0"/>
                <a:t>菜单</a:t>
              </a:r>
              <a:endParaRPr lang="zh-CN" altLang="en-US" sz="1400" dirty="0"/>
            </a:p>
          </p:txBody>
        </p:sp>
        <p:sp>
          <p:nvSpPr>
            <p:cNvPr id="17" name="矩形标注 16"/>
            <p:cNvSpPr/>
            <p:nvPr/>
          </p:nvSpPr>
          <p:spPr>
            <a:xfrm rot="10800000">
              <a:off x="2403686" y="4568888"/>
              <a:ext cx="611890" cy="324124"/>
            </a:xfrm>
            <a:prstGeom prst="wedgeRectCallout">
              <a:avLst>
                <a:gd name="adj1" fmla="val -8314"/>
                <a:gd name="adj2" fmla="val 214111"/>
              </a:avLst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2365945" y="4591453"/>
              <a:ext cx="7273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 smtClean="0"/>
                <a:t>编辑条</a:t>
              </a:r>
              <a:endParaRPr lang="zh-CN" altLang="en-US" sz="1400" dirty="0"/>
            </a:p>
          </p:txBody>
        </p:sp>
        <p:sp>
          <p:nvSpPr>
            <p:cNvPr id="19" name="矩形标注 18"/>
            <p:cNvSpPr/>
            <p:nvPr/>
          </p:nvSpPr>
          <p:spPr>
            <a:xfrm rot="10800000">
              <a:off x="3119702" y="4599260"/>
              <a:ext cx="1053076" cy="301559"/>
            </a:xfrm>
            <a:prstGeom prst="wedgeRectCallout">
              <a:avLst>
                <a:gd name="adj1" fmla="val 48034"/>
                <a:gd name="adj2" fmla="val 268949"/>
              </a:avLst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3081960" y="4591453"/>
              <a:ext cx="14103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 smtClean="0"/>
                <a:t>开</a:t>
              </a:r>
              <a:r>
                <a:rPr lang="en-US" altLang="zh-CN" sz="1400" dirty="0" smtClean="0"/>
                <a:t>\</a:t>
              </a:r>
              <a:r>
                <a:rPr lang="zh-CN" altLang="en-US" sz="1400" dirty="0" smtClean="0"/>
                <a:t>关工具箱</a:t>
              </a:r>
              <a:endParaRPr lang="zh-CN" altLang="en-US" sz="1400" dirty="0"/>
            </a:p>
          </p:txBody>
        </p:sp>
        <p:sp>
          <p:nvSpPr>
            <p:cNvPr id="21" name="矩形标注 20"/>
            <p:cNvSpPr/>
            <p:nvPr/>
          </p:nvSpPr>
          <p:spPr>
            <a:xfrm rot="10800000">
              <a:off x="3433864" y="5540515"/>
              <a:ext cx="672529" cy="304739"/>
            </a:xfrm>
            <a:prstGeom prst="wedgeRectCallout">
              <a:avLst>
                <a:gd name="adj1" fmla="val -70204"/>
                <a:gd name="adj2" fmla="val 356045"/>
              </a:avLst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3433865" y="5542106"/>
              <a:ext cx="9920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 smtClean="0"/>
                <a:t>工具箱</a:t>
              </a:r>
              <a:endParaRPr lang="zh-CN" altLang="en-US" sz="1400" dirty="0"/>
            </a:p>
          </p:txBody>
        </p:sp>
        <p:sp>
          <p:nvSpPr>
            <p:cNvPr id="23" name="矩形标注 22"/>
            <p:cNvSpPr/>
            <p:nvPr/>
          </p:nvSpPr>
          <p:spPr>
            <a:xfrm rot="10800000">
              <a:off x="4367571" y="5970828"/>
              <a:ext cx="836727" cy="303148"/>
            </a:xfrm>
            <a:prstGeom prst="wedgeRectCallout">
              <a:avLst>
                <a:gd name="adj1" fmla="val -37990"/>
                <a:gd name="adj2" fmla="val 502966"/>
              </a:avLst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348117" y="5970829"/>
              <a:ext cx="9920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 smtClean="0"/>
                <a:t>常用图符</a:t>
              </a:r>
              <a:endParaRPr lang="zh-CN" altLang="en-US" sz="1400" dirty="0"/>
            </a:p>
          </p:txBody>
        </p:sp>
        <p:sp>
          <p:nvSpPr>
            <p:cNvPr id="25" name="矩形标注 24"/>
            <p:cNvSpPr/>
            <p:nvPr/>
          </p:nvSpPr>
          <p:spPr>
            <a:xfrm rot="10800000">
              <a:off x="4785934" y="4148513"/>
              <a:ext cx="836727" cy="303148"/>
            </a:xfrm>
            <a:prstGeom prst="wedgeRectCallout">
              <a:avLst>
                <a:gd name="adj1" fmla="val 58505"/>
                <a:gd name="adj2" fmla="val 105065"/>
              </a:avLst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4766480" y="4148514"/>
              <a:ext cx="9920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 smtClean="0"/>
                <a:t>下载配置</a:t>
              </a:r>
              <a:endParaRPr lang="zh-CN" altLang="en-US" sz="1400" dirty="0"/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8287971" y="2459103"/>
            <a:ext cx="30933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1600" dirty="0"/>
              <a:t>用户窗口主界面的右侧有三个按钮：每点击一次“新建窗口”按钮可以新建一个窗口， “窗口属性”用于打开已选中窗口的属性设置。双击窗口图标或者选中窗口之后点击“动画组 态”按键可以进入该窗口的编界面。</a:t>
            </a:r>
          </a:p>
        </p:txBody>
      </p:sp>
    </p:spTree>
    <p:extLst>
      <p:ext uri="{BB962C8B-B14F-4D97-AF65-F5344CB8AC3E}">
        <p14:creationId xmlns:p14="http://schemas.microsoft.com/office/powerpoint/2010/main" val="270939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C4F2640C-3F07-421C-9789-6AC2499CC79D}"/>
              </a:ext>
            </a:extLst>
          </p:cNvPr>
          <p:cNvSpPr txBox="1"/>
          <p:nvPr/>
        </p:nvSpPr>
        <p:spPr>
          <a:xfrm>
            <a:off x="768542" y="1445338"/>
            <a:ext cx="3216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b="1" noProof="1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软件基本操作</a:t>
            </a:r>
            <a:endParaRPr lang="zh-CN" altLang="en-US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682883" y="1964986"/>
            <a:ext cx="2373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dirty="0" smtClean="0">
                <a:solidFill>
                  <a:schemeClr val="bg1"/>
                </a:solidFill>
              </a:rPr>
              <a:t>用户窗口基本操作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812956" y="2911415"/>
            <a:ext cx="390402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1600" dirty="0"/>
              <a:t>窗口编辑界面的主要部分是工具箱和窗口编辑区域。工具箱有我们画面组态要使用的 所有构件。窗口编辑区域用于绘制画面，运行时我们能看到的所有画面都需在这里添加。在工 具箱单击所需要的构件，然后在窗口编辑区域中按住鼠标左键拖动将该构件添加到画面中。 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664" y="2744241"/>
            <a:ext cx="1099417" cy="3553929"/>
          </a:xfrm>
          <a:prstGeom prst="rect">
            <a:avLst/>
          </a:prstGeom>
        </p:spPr>
      </p:pic>
      <p:sp>
        <p:nvSpPr>
          <p:cNvPr id="6" name="圆角矩形标注 5"/>
          <p:cNvSpPr/>
          <p:nvPr/>
        </p:nvSpPr>
        <p:spPr>
          <a:xfrm>
            <a:off x="1950387" y="2973550"/>
            <a:ext cx="607976" cy="352272"/>
          </a:xfrm>
          <a:prstGeom prst="wedgeRoundRectCallout">
            <a:avLst>
              <a:gd name="adj1" fmla="val 266644"/>
              <a:gd name="adj2" fmla="val 186041"/>
              <a:gd name="adj3" fmla="val 16667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950387" y="2995797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/>
              <a:t>标签</a:t>
            </a:r>
            <a:endParaRPr lang="zh-CN" altLang="en-US" sz="1400" dirty="0"/>
          </a:p>
        </p:txBody>
      </p:sp>
      <p:sp>
        <p:nvSpPr>
          <p:cNvPr id="29" name="圆角矩形标注 28"/>
          <p:cNvSpPr/>
          <p:nvPr/>
        </p:nvSpPr>
        <p:spPr>
          <a:xfrm>
            <a:off x="1950387" y="3456691"/>
            <a:ext cx="607976" cy="352272"/>
          </a:xfrm>
          <a:prstGeom prst="wedgeRoundRectCallout">
            <a:avLst>
              <a:gd name="adj1" fmla="val 223444"/>
              <a:gd name="adj2" fmla="val 125290"/>
              <a:gd name="adj3" fmla="val 16667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1891645" y="3485103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/>
              <a:t>元件库</a:t>
            </a:r>
            <a:endParaRPr lang="zh-CN" altLang="en-US" sz="1400" dirty="0"/>
          </a:p>
        </p:txBody>
      </p:sp>
      <p:sp>
        <p:nvSpPr>
          <p:cNvPr id="31" name="圆角矩形标注 30"/>
          <p:cNvSpPr/>
          <p:nvPr/>
        </p:nvSpPr>
        <p:spPr>
          <a:xfrm>
            <a:off x="1950387" y="3952161"/>
            <a:ext cx="607976" cy="352272"/>
          </a:xfrm>
          <a:prstGeom prst="wedgeRoundRectCallout">
            <a:avLst>
              <a:gd name="adj1" fmla="val 223444"/>
              <a:gd name="adj2" fmla="val 70062"/>
              <a:gd name="adj3" fmla="val 16667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1891645" y="3980573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/>
              <a:t>输入框</a:t>
            </a:r>
            <a:endParaRPr lang="zh-CN" altLang="en-US" sz="1400" dirty="0"/>
          </a:p>
        </p:txBody>
      </p:sp>
      <p:sp>
        <p:nvSpPr>
          <p:cNvPr id="35" name="圆角矩形标注 34"/>
          <p:cNvSpPr/>
          <p:nvPr/>
        </p:nvSpPr>
        <p:spPr>
          <a:xfrm>
            <a:off x="1950387" y="4446722"/>
            <a:ext cx="607976" cy="352272"/>
          </a:xfrm>
          <a:prstGeom prst="wedgeRoundRectCallout">
            <a:avLst>
              <a:gd name="adj1" fmla="val 223444"/>
              <a:gd name="adj2" fmla="val 12073"/>
              <a:gd name="adj3" fmla="val 16667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本框 35"/>
          <p:cNvSpPr txBox="1"/>
          <p:nvPr/>
        </p:nvSpPr>
        <p:spPr>
          <a:xfrm>
            <a:off x="1950386" y="447604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/>
              <a:t>按钮</a:t>
            </a:r>
            <a:endParaRPr lang="zh-CN" altLang="en-US" sz="1400" dirty="0"/>
          </a:p>
        </p:txBody>
      </p:sp>
      <p:sp>
        <p:nvSpPr>
          <p:cNvPr id="37" name="圆角矩形标注 36"/>
          <p:cNvSpPr/>
          <p:nvPr/>
        </p:nvSpPr>
        <p:spPr>
          <a:xfrm>
            <a:off x="1950386" y="4993973"/>
            <a:ext cx="831715" cy="352272"/>
          </a:xfrm>
          <a:prstGeom prst="wedgeRoundRectCallout">
            <a:avLst>
              <a:gd name="adj1" fmla="val 143912"/>
              <a:gd name="adj2" fmla="val 14834"/>
              <a:gd name="adj3" fmla="val 16667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1911474" y="5023294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/>
              <a:t>历史曲线</a:t>
            </a:r>
            <a:endParaRPr lang="zh-CN" altLang="en-US" sz="1400" dirty="0"/>
          </a:p>
        </p:txBody>
      </p:sp>
      <p:sp>
        <p:nvSpPr>
          <p:cNvPr id="39" name="圆角矩形标注 38"/>
          <p:cNvSpPr/>
          <p:nvPr/>
        </p:nvSpPr>
        <p:spPr>
          <a:xfrm>
            <a:off x="5285484" y="2906036"/>
            <a:ext cx="607976" cy="352272"/>
          </a:xfrm>
          <a:prstGeom prst="wedgeRoundRectCallout">
            <a:avLst>
              <a:gd name="adj1" fmla="val -210158"/>
              <a:gd name="adj2" fmla="val 197086"/>
              <a:gd name="adj3" fmla="val 16667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39"/>
          <p:cNvSpPr txBox="1"/>
          <p:nvPr/>
        </p:nvSpPr>
        <p:spPr>
          <a:xfrm>
            <a:off x="5317602" y="2940481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/>
              <a:t>位图</a:t>
            </a:r>
            <a:endParaRPr lang="zh-CN" altLang="en-US" sz="1400" dirty="0"/>
          </a:p>
        </p:txBody>
      </p:sp>
      <p:sp>
        <p:nvSpPr>
          <p:cNvPr id="41" name="圆角矩形标注 40"/>
          <p:cNvSpPr/>
          <p:nvPr/>
        </p:nvSpPr>
        <p:spPr>
          <a:xfrm>
            <a:off x="5000008" y="3456691"/>
            <a:ext cx="1144009" cy="352272"/>
          </a:xfrm>
          <a:prstGeom prst="wedgeRoundRectCallout">
            <a:avLst>
              <a:gd name="adj1" fmla="val -110460"/>
              <a:gd name="adj2" fmla="val 128051"/>
              <a:gd name="adj3" fmla="val 16667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41"/>
          <p:cNvSpPr txBox="1"/>
          <p:nvPr/>
        </p:nvSpPr>
        <p:spPr>
          <a:xfrm>
            <a:off x="4924065" y="3472002"/>
            <a:ext cx="1330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/>
              <a:t>开</a:t>
            </a:r>
            <a:r>
              <a:rPr lang="en-US" altLang="zh-CN" sz="1400" dirty="0" smtClean="0"/>
              <a:t>/</a:t>
            </a:r>
            <a:r>
              <a:rPr lang="zh-CN" altLang="en-US" sz="1400" dirty="0" smtClean="0"/>
              <a:t>关常用图符</a:t>
            </a:r>
            <a:endParaRPr lang="zh-CN" altLang="en-US" sz="1400" dirty="0"/>
          </a:p>
        </p:txBody>
      </p:sp>
      <p:sp>
        <p:nvSpPr>
          <p:cNvPr id="43" name="圆角矩形标注 42"/>
          <p:cNvSpPr/>
          <p:nvPr/>
        </p:nvSpPr>
        <p:spPr>
          <a:xfrm>
            <a:off x="5188438" y="4005798"/>
            <a:ext cx="975264" cy="352272"/>
          </a:xfrm>
          <a:prstGeom prst="wedgeRoundRectCallout">
            <a:avLst>
              <a:gd name="adj1" fmla="val -135350"/>
              <a:gd name="adj2" fmla="val 119767"/>
              <a:gd name="adj3" fmla="val 16667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43"/>
          <p:cNvSpPr txBox="1"/>
          <p:nvPr/>
        </p:nvSpPr>
        <p:spPr>
          <a:xfrm>
            <a:off x="5152460" y="4040243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/>
              <a:t>滑动输入器</a:t>
            </a:r>
            <a:endParaRPr lang="zh-CN" altLang="en-US" sz="1400" dirty="0"/>
          </a:p>
        </p:txBody>
      </p:sp>
      <p:sp>
        <p:nvSpPr>
          <p:cNvPr id="45" name="圆角矩形标注 44"/>
          <p:cNvSpPr/>
          <p:nvPr/>
        </p:nvSpPr>
        <p:spPr>
          <a:xfrm>
            <a:off x="5642034" y="4554905"/>
            <a:ext cx="545552" cy="352272"/>
          </a:xfrm>
          <a:prstGeom prst="wedgeRoundRectCallout">
            <a:avLst>
              <a:gd name="adj1" fmla="val -343971"/>
              <a:gd name="adj2" fmla="val 208132"/>
              <a:gd name="adj3" fmla="val 16667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文本框 45"/>
          <p:cNvSpPr txBox="1"/>
          <p:nvPr/>
        </p:nvSpPr>
        <p:spPr>
          <a:xfrm>
            <a:off x="5710245" y="4574683"/>
            <a:ext cx="443729" cy="305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/>
              <a:t>GIF</a:t>
            </a:r>
            <a:endParaRPr lang="zh-CN" altLang="en-US" sz="1400" dirty="0"/>
          </a:p>
        </p:txBody>
      </p:sp>
      <p:sp>
        <p:nvSpPr>
          <p:cNvPr id="47" name="圆角矩形标注 46"/>
          <p:cNvSpPr/>
          <p:nvPr/>
        </p:nvSpPr>
        <p:spPr>
          <a:xfrm>
            <a:off x="5218239" y="5114062"/>
            <a:ext cx="975264" cy="352272"/>
          </a:xfrm>
          <a:prstGeom prst="wedgeRoundRectCallout">
            <a:avLst>
              <a:gd name="adj1" fmla="val -137345"/>
              <a:gd name="adj2" fmla="val 56255"/>
              <a:gd name="adj3" fmla="val 16667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文本框 47"/>
          <p:cNvSpPr txBox="1"/>
          <p:nvPr/>
        </p:nvSpPr>
        <p:spPr>
          <a:xfrm>
            <a:off x="5351825" y="5138561"/>
            <a:ext cx="7248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/>
              <a:t>XY</a:t>
            </a:r>
            <a:r>
              <a:rPr lang="zh-CN" altLang="en-US" sz="1400" dirty="0" smtClean="0"/>
              <a:t>曲线</a:t>
            </a:r>
            <a:endParaRPr lang="zh-CN" altLang="en-US" sz="1400" dirty="0"/>
          </a:p>
        </p:txBody>
      </p:sp>
      <p:sp>
        <p:nvSpPr>
          <p:cNvPr id="49" name="圆角矩形标注 48"/>
          <p:cNvSpPr/>
          <p:nvPr/>
        </p:nvSpPr>
        <p:spPr>
          <a:xfrm>
            <a:off x="5222613" y="5657422"/>
            <a:ext cx="975264" cy="352272"/>
          </a:xfrm>
          <a:prstGeom prst="wedgeRoundRectCallout">
            <a:avLst>
              <a:gd name="adj1" fmla="val -175248"/>
              <a:gd name="adj2" fmla="val 59017"/>
              <a:gd name="adj3" fmla="val 16667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文本框 49"/>
          <p:cNvSpPr txBox="1"/>
          <p:nvPr/>
        </p:nvSpPr>
        <p:spPr>
          <a:xfrm>
            <a:off x="5258919" y="5681921"/>
            <a:ext cx="8986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键盘按钮</a:t>
            </a:r>
            <a:endParaRPr lang="zh-CN" altLang="en-US" sz="1400" dirty="0"/>
          </a:p>
        </p:txBody>
      </p:sp>
      <p:sp>
        <p:nvSpPr>
          <p:cNvPr id="51" name="文本框 50"/>
          <p:cNvSpPr txBox="1"/>
          <p:nvPr/>
        </p:nvSpPr>
        <p:spPr>
          <a:xfrm>
            <a:off x="6812956" y="5050441"/>
            <a:ext cx="3904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1600" dirty="0"/>
              <a:t>工具箱中常用的构件有：标签、输入框、标准按钮和动画显示等。</a:t>
            </a:r>
          </a:p>
        </p:txBody>
      </p:sp>
    </p:spTree>
    <p:extLst>
      <p:ext uri="{BB962C8B-B14F-4D97-AF65-F5344CB8AC3E}">
        <p14:creationId xmlns:p14="http://schemas.microsoft.com/office/powerpoint/2010/main" val="350960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C4F2640C-3F07-421C-9789-6AC2499CC79D}"/>
              </a:ext>
            </a:extLst>
          </p:cNvPr>
          <p:cNvSpPr txBox="1"/>
          <p:nvPr/>
        </p:nvSpPr>
        <p:spPr>
          <a:xfrm>
            <a:off x="768542" y="1445338"/>
            <a:ext cx="3216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b="1" noProof="1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软件基本操作</a:t>
            </a:r>
            <a:endParaRPr lang="zh-CN" altLang="en-US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682883" y="1964986"/>
            <a:ext cx="2373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dirty="0" smtClean="0">
                <a:solidFill>
                  <a:schemeClr val="bg1"/>
                </a:solidFill>
              </a:rPr>
              <a:t>用户窗口基本操作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783774" y="2833593"/>
            <a:ext cx="39040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1600" dirty="0"/>
              <a:t>将构件添加到窗口编辑区域之后，双击该构件可打开该构件的属性。构件的作用不同， 属性设置界面有很大的差异。可点击属性设置界面的右下角的“帮助”按钮查看构件属性设置 详细说明。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739" y="2569174"/>
            <a:ext cx="4058043" cy="388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4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601224" y="314097"/>
            <a:ext cx="4982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McgsTpc_G</a:t>
            </a:r>
            <a:r>
              <a:rPr lang="zh-CN" altLang="en-US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系列产品</a:t>
            </a:r>
            <a:endParaRPr lang="en-US" altLang="zh-CN" sz="32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27023" y="1234776"/>
            <a:ext cx="10930596" cy="1493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en-US" altLang="zh-CN" sz="24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McgsTpc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-G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系列触摸屏是由昆仑通态发布的新一代基于</a:t>
            </a:r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Linux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系统的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最新多核，高性能、高档次、高扩充性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的嵌入式一体化触摸屏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27025" y="3176166"/>
            <a:ext cx="3216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全新</a:t>
            </a:r>
            <a:r>
              <a:rPr lang="en-US" altLang="zh-CN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Linux</a:t>
            </a:r>
            <a:r>
              <a: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系统内核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27025" y="4330436"/>
            <a:ext cx="3216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全系列支持</a:t>
            </a:r>
            <a:r>
              <a:rPr lang="en-US" altLang="zh-CN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TCP/IP</a:t>
            </a:r>
            <a:r>
              <a: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网口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27023" y="4907572"/>
            <a:ext cx="3216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全系列银白铸铝合金结构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27023" y="3753301"/>
            <a:ext cx="3216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全新配套</a:t>
            </a:r>
            <a:r>
              <a:rPr lang="en-US" altLang="zh-CN" dirty="0" err="1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McgsPro</a:t>
            </a:r>
            <a:r>
              <a: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组态软件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9CE1382B-4592-4C2A-A856-065C5989E3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094" y="1914572"/>
            <a:ext cx="8664009" cy="497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3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C4F2640C-3F07-421C-9789-6AC2499CC79D}"/>
              </a:ext>
            </a:extLst>
          </p:cNvPr>
          <p:cNvSpPr txBox="1"/>
          <p:nvPr/>
        </p:nvSpPr>
        <p:spPr>
          <a:xfrm>
            <a:off x="768542" y="1445338"/>
            <a:ext cx="3216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b="1" noProof="1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工程下载</a:t>
            </a:r>
            <a:endParaRPr lang="zh-CN" altLang="en-US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682883" y="1964986"/>
            <a:ext cx="2373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dirty="0" smtClean="0">
                <a:solidFill>
                  <a:schemeClr val="bg1"/>
                </a:solidFill>
              </a:rPr>
              <a:t>使用</a:t>
            </a:r>
            <a:r>
              <a:rPr lang="en-US" altLang="zh-CN" dirty="0" smtClean="0">
                <a:solidFill>
                  <a:schemeClr val="bg1"/>
                </a:solidFill>
              </a:rPr>
              <a:t>U</a:t>
            </a:r>
            <a:r>
              <a:rPr lang="zh-CN" altLang="en-US" dirty="0" smtClean="0">
                <a:solidFill>
                  <a:schemeClr val="bg1"/>
                </a:solidFill>
              </a:rPr>
              <a:t>盘下载工程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939989" y="2589330"/>
            <a:ext cx="24511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1600" dirty="0"/>
              <a:t>将</a:t>
            </a:r>
            <a:r>
              <a:rPr lang="en-US" altLang="zh-CN" sz="1600" dirty="0"/>
              <a:t>U</a:t>
            </a:r>
            <a:r>
              <a:rPr lang="zh-CN" altLang="en-US" sz="1600" dirty="0"/>
              <a:t>盘插到电脑上，电脑识别</a:t>
            </a:r>
            <a:r>
              <a:rPr lang="en-US" altLang="zh-CN" sz="1600" dirty="0"/>
              <a:t>U</a:t>
            </a:r>
            <a:r>
              <a:rPr lang="zh-CN" altLang="en-US" sz="1600" dirty="0"/>
              <a:t>盘之后。点击工具条中的下载按钮 </a:t>
            </a:r>
            <a:r>
              <a:rPr lang="en-US" altLang="zh-CN" sz="1600" dirty="0"/>
              <a:t>(</a:t>
            </a:r>
            <a:r>
              <a:rPr lang="zh-CN" altLang="en-US" sz="1600" dirty="0"/>
              <a:t>或按</a:t>
            </a:r>
            <a:r>
              <a:rPr lang="en-US" altLang="zh-CN" sz="1600" dirty="0"/>
              <a:t>F5)</a:t>
            </a:r>
            <a:r>
              <a:rPr lang="zh-CN" altLang="en-US" sz="1600" dirty="0"/>
              <a:t>，打</a:t>
            </a:r>
            <a:r>
              <a:rPr lang="zh-CN" altLang="en-US" sz="1600" dirty="0" smtClean="0"/>
              <a:t>开“</a:t>
            </a:r>
            <a:r>
              <a:rPr lang="zh-CN" altLang="en-US" sz="1600" dirty="0"/>
              <a:t>下载配置”窗口。点击“制作</a:t>
            </a:r>
            <a:r>
              <a:rPr lang="en-US" altLang="zh-CN" sz="1600" dirty="0"/>
              <a:t>U</a:t>
            </a:r>
            <a:r>
              <a:rPr lang="zh-CN" altLang="en-US" sz="1600" dirty="0"/>
              <a:t>盘综合功能包</a:t>
            </a:r>
            <a:r>
              <a:rPr lang="zh-CN" altLang="en-US" sz="1600" dirty="0" smtClean="0"/>
              <a:t>”。</a:t>
            </a:r>
            <a:endParaRPr lang="zh-CN" altLang="en-US" sz="1600" dirty="0"/>
          </a:p>
        </p:txBody>
      </p:sp>
      <p:grpSp>
        <p:nvGrpSpPr>
          <p:cNvPr id="24" name="组合 23"/>
          <p:cNvGrpSpPr/>
          <p:nvPr/>
        </p:nvGrpSpPr>
        <p:grpSpPr>
          <a:xfrm>
            <a:off x="848281" y="2564202"/>
            <a:ext cx="7786717" cy="3947502"/>
            <a:chOff x="566170" y="2564202"/>
            <a:chExt cx="7786717" cy="394750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170" y="2564202"/>
              <a:ext cx="3490262" cy="394750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4060" y="4725298"/>
              <a:ext cx="3391194" cy="1707028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0245" y="2564202"/>
              <a:ext cx="3482642" cy="3947502"/>
            </a:xfrm>
            <a:prstGeom prst="rect">
              <a:avLst/>
            </a:prstGeom>
          </p:spPr>
        </p:pic>
        <p:sp>
          <p:nvSpPr>
            <p:cNvPr id="7" name="圆角矩形 6"/>
            <p:cNvSpPr/>
            <p:nvPr/>
          </p:nvSpPr>
          <p:spPr>
            <a:xfrm>
              <a:off x="3142033" y="3417941"/>
              <a:ext cx="813490" cy="282102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9" name="曲线连接符 8"/>
            <p:cNvCxnSpPr>
              <a:stCxn id="7" idx="2"/>
            </p:cNvCxnSpPr>
            <p:nvPr/>
          </p:nvCxnSpPr>
          <p:spPr>
            <a:xfrm rot="5400000">
              <a:off x="2696591" y="3873110"/>
              <a:ext cx="1025255" cy="679121"/>
            </a:xfrm>
            <a:prstGeom prst="curvedConnector3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圆角矩形 9"/>
            <p:cNvSpPr/>
            <p:nvPr/>
          </p:nvSpPr>
          <p:spPr>
            <a:xfrm>
              <a:off x="2869657" y="5598268"/>
              <a:ext cx="1381330" cy="267511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圆角矩形标注 10"/>
            <p:cNvSpPr/>
            <p:nvPr/>
          </p:nvSpPr>
          <p:spPr>
            <a:xfrm>
              <a:off x="3664014" y="3756667"/>
              <a:ext cx="1355457" cy="853689"/>
            </a:xfrm>
            <a:prstGeom prst="wedgeRoundRectCallout">
              <a:avLst>
                <a:gd name="adj1" fmla="val -90447"/>
                <a:gd name="adj2" fmla="val 161635"/>
                <a:gd name="adj3" fmla="val 16667"/>
              </a:avLst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3625168" y="3704566"/>
              <a:ext cx="147251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 smtClean="0"/>
                <a:t>勾选此处后，软件将删除当前</a:t>
              </a:r>
              <a:r>
                <a:rPr lang="en-US" altLang="zh-CN" sz="1400" dirty="0" smtClean="0"/>
                <a:t>U</a:t>
              </a:r>
              <a:r>
                <a:rPr lang="zh-CN" altLang="en-US" sz="1400" dirty="0" smtClean="0"/>
                <a:t>盘中的其他</a:t>
              </a:r>
              <a:r>
                <a:rPr lang="en-US" altLang="zh-CN" sz="1400" dirty="0" smtClean="0"/>
                <a:t>U</a:t>
              </a:r>
              <a:r>
                <a:rPr lang="zh-CN" altLang="en-US" sz="1400" dirty="0" smtClean="0"/>
                <a:t>盘功能包。</a:t>
              </a:r>
              <a:endParaRPr lang="zh-CN" altLang="en-US" sz="1400" dirty="0"/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1682883" y="5861140"/>
              <a:ext cx="904674" cy="335380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2" name="曲线连接符 21"/>
            <p:cNvCxnSpPr>
              <a:stCxn id="14" idx="3"/>
            </p:cNvCxnSpPr>
            <p:nvPr/>
          </p:nvCxnSpPr>
          <p:spPr>
            <a:xfrm flipV="1">
              <a:off x="2587557" y="5233481"/>
              <a:ext cx="3998069" cy="795349"/>
            </a:xfrm>
            <a:prstGeom prst="curvedConnector3">
              <a:avLst>
                <a:gd name="adj1" fmla="val 59246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770" y="3076062"/>
            <a:ext cx="326656" cy="314093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8939989" y="4353121"/>
            <a:ext cx="24511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1600" dirty="0"/>
              <a:t>在弹出的“</a:t>
            </a:r>
            <a:r>
              <a:rPr lang="en-US" altLang="zh-CN" sz="1600" dirty="0"/>
              <a:t>U</a:t>
            </a:r>
            <a:r>
              <a:rPr lang="zh-CN" altLang="en-US" sz="1600" dirty="0"/>
              <a:t>盘功能包内容选择对话框”内容选择对话框中点击“确定”按钮，在下</a:t>
            </a:r>
            <a:r>
              <a:rPr lang="zh-CN" altLang="en-US" sz="1600" dirty="0" smtClean="0"/>
              <a:t>载配</a:t>
            </a:r>
            <a:r>
              <a:rPr lang="zh-CN" altLang="en-US" sz="1600" dirty="0"/>
              <a:t>置框下方的返回信息中可以看到相关信息，</a:t>
            </a:r>
            <a:r>
              <a:rPr lang="en-US" altLang="zh-CN" sz="1600" dirty="0"/>
              <a:t>U</a:t>
            </a:r>
            <a:r>
              <a:rPr lang="zh-CN" altLang="en-US" sz="1600" dirty="0"/>
              <a:t>盘功能包制作完成时会弹</a:t>
            </a:r>
            <a:r>
              <a:rPr lang="zh-CN" altLang="en-US" sz="1600" dirty="0" smtClean="0"/>
              <a:t>出制作成</a:t>
            </a:r>
            <a:r>
              <a:rPr lang="zh-CN" altLang="en-US" sz="1600" dirty="0"/>
              <a:t>功的提示窗口</a:t>
            </a:r>
          </a:p>
        </p:txBody>
      </p:sp>
    </p:spTree>
    <p:extLst>
      <p:ext uri="{BB962C8B-B14F-4D97-AF65-F5344CB8AC3E}">
        <p14:creationId xmlns:p14="http://schemas.microsoft.com/office/powerpoint/2010/main" val="372790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C4F2640C-3F07-421C-9789-6AC2499CC79D}"/>
              </a:ext>
            </a:extLst>
          </p:cNvPr>
          <p:cNvSpPr txBox="1"/>
          <p:nvPr/>
        </p:nvSpPr>
        <p:spPr>
          <a:xfrm>
            <a:off x="768542" y="1445338"/>
            <a:ext cx="3216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b="1" noProof="1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工程下载</a:t>
            </a:r>
            <a:endParaRPr lang="zh-CN" altLang="en-US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682883" y="1964986"/>
            <a:ext cx="2373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dirty="0" smtClean="0">
                <a:solidFill>
                  <a:schemeClr val="bg1"/>
                </a:solidFill>
              </a:rPr>
              <a:t>使用</a:t>
            </a:r>
            <a:r>
              <a:rPr lang="en-US" altLang="zh-CN" dirty="0" smtClean="0">
                <a:solidFill>
                  <a:schemeClr val="bg1"/>
                </a:solidFill>
              </a:rPr>
              <a:t>U</a:t>
            </a:r>
            <a:r>
              <a:rPr lang="zh-CN" altLang="en-US" dirty="0" smtClean="0">
                <a:solidFill>
                  <a:schemeClr val="bg1"/>
                </a:solidFill>
              </a:rPr>
              <a:t>盘下载工程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9423610" y="2551837"/>
            <a:ext cx="24511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1600" dirty="0"/>
              <a:t>在</a:t>
            </a:r>
            <a:r>
              <a:rPr lang="en-US" altLang="zh-CN" sz="1600" dirty="0"/>
              <a:t>TPC</a:t>
            </a:r>
            <a:r>
              <a:rPr lang="zh-CN" altLang="en-US" sz="1600" dirty="0"/>
              <a:t>上插入</a:t>
            </a:r>
            <a:r>
              <a:rPr lang="en-US" altLang="zh-CN" sz="1600" dirty="0"/>
              <a:t>U</a:t>
            </a:r>
            <a:r>
              <a:rPr lang="zh-CN" altLang="en-US" sz="1600" dirty="0"/>
              <a:t>盘，稍等片刻便会弹出“</a:t>
            </a:r>
            <a:r>
              <a:rPr lang="en-US" altLang="zh-CN" sz="1600" dirty="0" err="1"/>
              <a:t>mcgsTpcU</a:t>
            </a:r>
            <a:r>
              <a:rPr lang="zh-CN" altLang="en-US" sz="1600" dirty="0"/>
              <a:t>盘综合功能包”对话框，点击“是</a:t>
            </a:r>
            <a:r>
              <a:rPr lang="zh-CN" altLang="en-US" sz="1600" dirty="0" smtClean="0"/>
              <a:t>”，弹</a:t>
            </a:r>
            <a:r>
              <a:rPr lang="zh-CN" altLang="en-US" sz="1600" dirty="0"/>
              <a:t>出工程列表选择界面。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96" y="2422187"/>
            <a:ext cx="5048802" cy="23733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448" y="2422187"/>
            <a:ext cx="4645375" cy="3360966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1634243" y="3891063"/>
            <a:ext cx="1079772" cy="47665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曲线连接符 6"/>
          <p:cNvCxnSpPr>
            <a:stCxn id="5" idx="3"/>
          </p:cNvCxnSpPr>
          <p:nvPr/>
        </p:nvCxnSpPr>
        <p:spPr>
          <a:xfrm>
            <a:off x="2714015" y="4129391"/>
            <a:ext cx="1969433" cy="588524"/>
          </a:xfrm>
          <a:prstGeom prst="curvedConnector3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圆角矩形 8"/>
          <p:cNvSpPr/>
          <p:nvPr/>
        </p:nvSpPr>
        <p:spPr>
          <a:xfrm>
            <a:off x="4683448" y="2889115"/>
            <a:ext cx="1474161" cy="37177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标注 9"/>
          <p:cNvSpPr/>
          <p:nvPr/>
        </p:nvSpPr>
        <p:spPr>
          <a:xfrm>
            <a:off x="6934648" y="3260894"/>
            <a:ext cx="1186774" cy="630169"/>
          </a:xfrm>
          <a:prstGeom prst="wedgeRoundRectCallout">
            <a:avLst>
              <a:gd name="adj1" fmla="val -110177"/>
              <a:gd name="adj2" fmla="val -71798"/>
              <a:gd name="adj3" fmla="val 16667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905464" y="3290078"/>
            <a:ext cx="1264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选</a:t>
            </a:r>
            <a:r>
              <a:rPr lang="zh-CN" altLang="en-US" sz="1400" dirty="0" smtClean="0"/>
              <a:t>择下载到触摸屏中的工程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25971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C4F2640C-3F07-421C-9789-6AC2499CC79D}"/>
              </a:ext>
            </a:extLst>
          </p:cNvPr>
          <p:cNvSpPr txBox="1"/>
          <p:nvPr/>
        </p:nvSpPr>
        <p:spPr>
          <a:xfrm>
            <a:off x="768542" y="1445338"/>
            <a:ext cx="3216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b="1" noProof="1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工程下载</a:t>
            </a:r>
            <a:endParaRPr lang="zh-CN" altLang="en-US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682883" y="1964986"/>
            <a:ext cx="2373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dirty="0" smtClean="0">
                <a:solidFill>
                  <a:schemeClr val="bg1"/>
                </a:solidFill>
              </a:rPr>
              <a:t>使用</a:t>
            </a:r>
            <a:r>
              <a:rPr lang="en-US" altLang="zh-CN" dirty="0" smtClean="0">
                <a:solidFill>
                  <a:schemeClr val="bg1"/>
                </a:solidFill>
              </a:rPr>
              <a:t>U</a:t>
            </a:r>
            <a:r>
              <a:rPr lang="zh-CN" altLang="en-US" dirty="0" smtClean="0">
                <a:solidFill>
                  <a:schemeClr val="bg1"/>
                </a:solidFill>
              </a:rPr>
              <a:t>盘下载工程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9874379" y="2415329"/>
            <a:ext cx="19480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1600" dirty="0"/>
              <a:t>点击“开始下载”进行工程更新，下载完成拔出</a:t>
            </a:r>
            <a:r>
              <a:rPr lang="en-US" altLang="zh-CN" sz="1600" dirty="0"/>
              <a:t>U</a:t>
            </a:r>
            <a:r>
              <a:rPr lang="zh-CN" altLang="en-US" sz="1600" dirty="0"/>
              <a:t>盘，触摸屏会在</a:t>
            </a:r>
            <a:r>
              <a:rPr lang="en-US" altLang="zh-CN" sz="1600" dirty="0"/>
              <a:t>10s</a:t>
            </a:r>
            <a:r>
              <a:rPr lang="zh-CN" altLang="en-US" sz="1600" dirty="0"/>
              <a:t>后自动重启，也 可手动选择“重启</a:t>
            </a:r>
            <a:r>
              <a:rPr lang="en-US" altLang="zh-CN" sz="1600" dirty="0"/>
              <a:t>TPC”</a:t>
            </a:r>
            <a:r>
              <a:rPr lang="zh-CN" altLang="en-US" sz="1600" dirty="0"/>
              <a:t>。重启之后，工程完成。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94" y="2334318"/>
            <a:ext cx="4173926" cy="301986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620" y="2334318"/>
            <a:ext cx="5238052" cy="3793787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3910519" y="4931923"/>
            <a:ext cx="642026" cy="35019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曲线连接符 13"/>
          <p:cNvCxnSpPr>
            <a:stCxn id="8" idx="3"/>
          </p:cNvCxnSpPr>
          <p:nvPr/>
        </p:nvCxnSpPr>
        <p:spPr>
          <a:xfrm>
            <a:off x="4552545" y="5107021"/>
            <a:ext cx="904672" cy="175098"/>
          </a:xfrm>
          <a:prstGeom prst="curvedConnector3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118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C4F2640C-3F07-421C-9789-6AC2499CC79D}"/>
              </a:ext>
            </a:extLst>
          </p:cNvPr>
          <p:cNvSpPr txBox="1"/>
          <p:nvPr/>
        </p:nvSpPr>
        <p:spPr>
          <a:xfrm>
            <a:off x="768542" y="1445338"/>
            <a:ext cx="3216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b="1" noProof="1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工程下载</a:t>
            </a:r>
            <a:endParaRPr lang="zh-CN" altLang="en-US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682883" y="1964986"/>
            <a:ext cx="2373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bg1"/>
                </a:solidFill>
              </a:rPr>
              <a:t>使用网线下载工程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8939989" y="2774162"/>
            <a:ext cx="262619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1600" dirty="0"/>
              <a:t>需将电脑的</a:t>
            </a:r>
            <a:r>
              <a:rPr lang="en-US" altLang="zh-CN" sz="1600" dirty="0"/>
              <a:t>IP</a:t>
            </a:r>
            <a:r>
              <a:rPr lang="zh-CN" altLang="en-US" sz="1600" dirty="0"/>
              <a:t>修改到与触摸屏同一个网段，触摸屏</a:t>
            </a:r>
            <a:r>
              <a:rPr lang="en-US" altLang="zh-CN" sz="1600" dirty="0"/>
              <a:t>IP</a:t>
            </a:r>
            <a:r>
              <a:rPr lang="zh-CN" altLang="en-US" sz="1600" dirty="0"/>
              <a:t>查看与修改方法：首先断电重启触 摸屏，触摸屏出现读条界面时点击触摸屏，进入“系统参数设置”界面，点击“系统参数设置”， 进入“</a:t>
            </a:r>
            <a:r>
              <a:rPr lang="en-US" altLang="zh-CN" sz="1600" dirty="0"/>
              <a:t>TPC</a:t>
            </a:r>
            <a:r>
              <a:rPr lang="zh-CN" altLang="en-US" sz="1600" dirty="0"/>
              <a:t>系统设置”，选择“网络”，即可查看和修改触摸屏</a:t>
            </a:r>
            <a:r>
              <a:rPr lang="en-US" altLang="zh-CN" sz="1600" dirty="0"/>
              <a:t>IP</a:t>
            </a:r>
            <a:r>
              <a:rPr lang="zh-CN" altLang="en-US" sz="1600" dirty="0"/>
              <a:t>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5" y="2774162"/>
            <a:ext cx="3314767" cy="242708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906" y="2647702"/>
            <a:ext cx="5241622" cy="3018846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2013626" y="3682103"/>
            <a:ext cx="1138136" cy="54942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6235429" y="2879387"/>
            <a:ext cx="603115" cy="30155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曲线连接符 7"/>
          <p:cNvCxnSpPr>
            <a:stCxn id="5" idx="3"/>
          </p:cNvCxnSpPr>
          <p:nvPr/>
        </p:nvCxnSpPr>
        <p:spPr>
          <a:xfrm>
            <a:off x="3151762" y="3956818"/>
            <a:ext cx="832945" cy="30885"/>
          </a:xfrm>
          <a:prstGeom prst="curvedConnector3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433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C4F2640C-3F07-421C-9789-6AC2499CC79D}"/>
              </a:ext>
            </a:extLst>
          </p:cNvPr>
          <p:cNvSpPr txBox="1"/>
          <p:nvPr/>
        </p:nvSpPr>
        <p:spPr>
          <a:xfrm>
            <a:off x="768542" y="1445338"/>
            <a:ext cx="3216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b="1" noProof="1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工程下载</a:t>
            </a:r>
            <a:endParaRPr lang="zh-CN" altLang="en-US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682883" y="1964986"/>
            <a:ext cx="2373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dirty="0" smtClean="0">
                <a:solidFill>
                  <a:schemeClr val="bg1"/>
                </a:solidFill>
              </a:rPr>
              <a:t>使用网线下载工程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461283" y="2715487"/>
            <a:ext cx="31225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1600" dirty="0"/>
              <a:t>电脑和触摸屏的</a:t>
            </a:r>
            <a:r>
              <a:rPr lang="en-US" altLang="zh-CN" sz="1600" dirty="0"/>
              <a:t>IP</a:t>
            </a:r>
            <a:r>
              <a:rPr lang="zh-CN" altLang="en-US" sz="1600" dirty="0"/>
              <a:t>修改完成后，用网线将电脑和触摸屏连接起来，在电脑端打开工程</a:t>
            </a:r>
            <a:r>
              <a:rPr lang="zh-CN" altLang="en-US" sz="1600" dirty="0" smtClean="0"/>
              <a:t>，点</a:t>
            </a:r>
            <a:r>
              <a:rPr lang="zh-CN" altLang="en-US" sz="1600" dirty="0"/>
              <a:t>击工具条中的下载按</a:t>
            </a:r>
            <a:r>
              <a:rPr lang="zh-CN" altLang="en-US" sz="1600" dirty="0" smtClean="0"/>
              <a:t>钮           </a:t>
            </a:r>
            <a:r>
              <a:rPr lang="en-US" altLang="zh-CN" sz="1600" dirty="0"/>
              <a:t>(</a:t>
            </a:r>
            <a:r>
              <a:rPr lang="zh-CN" altLang="en-US" sz="1600" dirty="0"/>
              <a:t>或按</a:t>
            </a:r>
            <a:r>
              <a:rPr lang="en-US" altLang="zh-CN" sz="1600" dirty="0"/>
              <a:t>F5)</a:t>
            </a:r>
            <a:r>
              <a:rPr lang="zh-CN" altLang="en-US" sz="1600" dirty="0"/>
              <a:t>，进入“下载配置”，运行方式选择“联机”，连接</a:t>
            </a:r>
            <a:r>
              <a:rPr lang="zh-CN" altLang="en-US" sz="1600" dirty="0" smtClean="0"/>
              <a:t>方式</a:t>
            </a:r>
            <a:r>
              <a:rPr lang="zh-CN" altLang="en-US" sz="1600" dirty="0"/>
              <a:t>选择“</a:t>
            </a:r>
            <a:r>
              <a:rPr lang="en-US" altLang="zh-CN" sz="1600" dirty="0"/>
              <a:t>TCP/IP</a:t>
            </a:r>
            <a:r>
              <a:rPr lang="zh-CN" altLang="en-US" sz="1600" dirty="0"/>
              <a:t>网络”，“目标机名”填写触摸屏的</a:t>
            </a:r>
            <a:r>
              <a:rPr lang="en-US" altLang="zh-CN" sz="1600" dirty="0"/>
              <a:t>IP</a:t>
            </a:r>
            <a:r>
              <a:rPr lang="zh-CN" altLang="en-US" sz="1600" dirty="0"/>
              <a:t>，点击“工程下载”，等待工程下载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255" y="3483226"/>
            <a:ext cx="282517" cy="271652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493869" y="2504090"/>
            <a:ext cx="5514494" cy="3955123"/>
            <a:chOff x="1493869" y="2504090"/>
            <a:chExt cx="5514494" cy="395512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0480" y="2504090"/>
              <a:ext cx="3497883" cy="3955123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1503597" y="2603926"/>
              <a:ext cx="163304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 smtClean="0"/>
                <a:t>如果触摸屏支持从口下载，只需将连接方式修改为“</a:t>
              </a:r>
              <a:r>
                <a:rPr lang="en-US" altLang="zh-CN" sz="1600" dirty="0" smtClean="0"/>
                <a:t>USB</a:t>
              </a:r>
              <a:r>
                <a:rPr lang="zh-CN" altLang="en-US" sz="1600" dirty="0" smtClean="0"/>
                <a:t>下载”即可实现通过从口下载程序</a:t>
              </a:r>
              <a:endParaRPr lang="zh-CN" altLang="en-US" sz="1600" dirty="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493869" y="4144402"/>
              <a:ext cx="16330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 smtClean="0"/>
                <a:t>通过网线下载工程，此处应填写触摸屏</a:t>
              </a:r>
              <a:r>
                <a:rPr lang="en-US" altLang="zh-CN" sz="1600" dirty="0" smtClean="0"/>
                <a:t>IP</a:t>
              </a:r>
              <a:r>
                <a:rPr lang="zh-CN" altLang="en-US" sz="1600" dirty="0" smtClean="0"/>
                <a:t>。</a:t>
              </a:r>
              <a:endParaRPr lang="zh-CN" altLang="en-US" sz="1600" dirty="0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503597" y="5004583"/>
              <a:ext cx="163304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 smtClean="0"/>
                <a:t>若不勾选“支持工程上传”，工程将无法通过组态软件读取到电脑中</a:t>
              </a:r>
              <a:endParaRPr lang="zh-CN" altLang="en-US" sz="1600" dirty="0"/>
            </a:p>
          </p:txBody>
        </p:sp>
        <p:sp>
          <p:nvSpPr>
            <p:cNvPr id="5" name="圆角矩形标注 4"/>
            <p:cNvSpPr/>
            <p:nvPr/>
          </p:nvSpPr>
          <p:spPr>
            <a:xfrm>
              <a:off x="1503597" y="2603926"/>
              <a:ext cx="1550888" cy="1501147"/>
            </a:xfrm>
            <a:prstGeom prst="wedgeRoundRectCallout">
              <a:avLst>
                <a:gd name="adj1" fmla="val 180508"/>
                <a:gd name="adj2" fmla="val -10078"/>
                <a:gd name="adj3" fmla="val 16667"/>
              </a:avLst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圆角矩形标注 10"/>
            <p:cNvSpPr/>
            <p:nvPr/>
          </p:nvSpPr>
          <p:spPr>
            <a:xfrm>
              <a:off x="1503597" y="4185497"/>
              <a:ext cx="1550888" cy="757890"/>
            </a:xfrm>
            <a:prstGeom prst="wedgeRoundRectCallout">
              <a:avLst>
                <a:gd name="adj1" fmla="val 154164"/>
                <a:gd name="adj2" fmla="val -134579"/>
                <a:gd name="adj3" fmla="val 16667"/>
              </a:avLst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圆角矩形标注 12"/>
            <p:cNvSpPr/>
            <p:nvPr/>
          </p:nvSpPr>
          <p:spPr>
            <a:xfrm>
              <a:off x="1506672" y="5023811"/>
              <a:ext cx="1550888" cy="1304212"/>
            </a:xfrm>
            <a:prstGeom prst="wedgeRoundRectCallout">
              <a:avLst>
                <a:gd name="adj1" fmla="val 229432"/>
                <a:gd name="adj2" fmla="val -132400"/>
                <a:gd name="adj3" fmla="val 16667"/>
              </a:avLst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6744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C4F2640C-3F07-421C-9789-6AC2499CC79D}"/>
              </a:ext>
            </a:extLst>
          </p:cNvPr>
          <p:cNvSpPr txBox="1"/>
          <p:nvPr/>
        </p:nvSpPr>
        <p:spPr>
          <a:xfrm>
            <a:off x="768542" y="1445338"/>
            <a:ext cx="3216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b="1" noProof="1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工程下载</a:t>
            </a:r>
            <a:endParaRPr lang="zh-CN" altLang="en-US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682883" y="1964986"/>
            <a:ext cx="2373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dirty="0" smtClean="0">
                <a:solidFill>
                  <a:schemeClr val="bg1"/>
                </a:solidFill>
              </a:rPr>
              <a:t>使用网线下载工程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461283" y="2715487"/>
            <a:ext cx="31225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1600" dirty="0"/>
              <a:t>工程下载完成后，点</a:t>
            </a:r>
            <a:r>
              <a:rPr lang="zh-CN" altLang="en-US" sz="1600" dirty="0" smtClean="0"/>
              <a:t>击 “</a:t>
            </a:r>
            <a:r>
              <a:rPr lang="zh-CN" altLang="en-US" sz="1600" dirty="0"/>
              <a:t>启动运行”或者点击触摸屏上的“进入运行环 境”启动触摸屏，运行工程</a:t>
            </a:r>
            <a:r>
              <a:rPr lang="zh-CN" altLang="en-US" sz="1600" dirty="0" smtClean="0"/>
              <a:t>。</a:t>
            </a:r>
            <a:endParaRPr lang="zh-CN" altLang="en-US" sz="16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148" y="2484634"/>
            <a:ext cx="3475021" cy="39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61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C4F2640C-3F07-421C-9789-6AC2499CC79D}"/>
              </a:ext>
            </a:extLst>
          </p:cNvPr>
          <p:cNvSpPr txBox="1"/>
          <p:nvPr/>
        </p:nvSpPr>
        <p:spPr>
          <a:xfrm>
            <a:off x="768542" y="1445338"/>
            <a:ext cx="3216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b="1" noProof="1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工程上传</a:t>
            </a:r>
            <a:endParaRPr lang="zh-CN" altLang="en-US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682883" y="1964986"/>
            <a:ext cx="2373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bg1"/>
                </a:solidFill>
              </a:rPr>
              <a:t> 使用 </a:t>
            </a:r>
            <a:r>
              <a:rPr lang="en-US" altLang="zh-CN" dirty="0">
                <a:solidFill>
                  <a:schemeClr val="bg1"/>
                </a:solidFill>
              </a:rPr>
              <a:t>U </a:t>
            </a:r>
            <a:r>
              <a:rPr lang="zh-CN" altLang="en-US" dirty="0">
                <a:solidFill>
                  <a:schemeClr val="bg1"/>
                </a:solidFill>
              </a:rPr>
              <a:t>盘上传工程 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7461283" y="2151282"/>
            <a:ext cx="31225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1600" dirty="0"/>
              <a:t>可</a:t>
            </a:r>
            <a:r>
              <a:rPr lang="zh-CN" altLang="en-US" sz="1600" dirty="0" smtClean="0"/>
              <a:t>以新</a:t>
            </a:r>
            <a:r>
              <a:rPr lang="zh-CN" altLang="en-US" sz="1600" dirty="0"/>
              <a:t>建一个简单工程，并制作一个</a:t>
            </a:r>
            <a:r>
              <a:rPr lang="en-US" altLang="zh-CN" sz="1600" dirty="0"/>
              <a:t>U</a:t>
            </a:r>
            <a:r>
              <a:rPr lang="zh-CN" altLang="en-US" sz="1600" dirty="0"/>
              <a:t>盘功能包，将</a:t>
            </a:r>
            <a:r>
              <a:rPr lang="en-US" altLang="zh-CN" sz="1600" dirty="0"/>
              <a:t>U</a:t>
            </a:r>
            <a:r>
              <a:rPr lang="zh-CN" altLang="en-US" sz="1600" dirty="0"/>
              <a:t>盘功能包 插入触摸屏</a:t>
            </a:r>
            <a:r>
              <a:rPr lang="en-US" altLang="zh-CN" sz="1600" dirty="0"/>
              <a:t>USB</a:t>
            </a:r>
            <a:r>
              <a:rPr lang="zh-CN" altLang="en-US" sz="1600" dirty="0"/>
              <a:t>口，在弹出界面选项“是”，启动“</a:t>
            </a:r>
            <a:r>
              <a:rPr lang="en-US" altLang="zh-CN" sz="1600" dirty="0" err="1"/>
              <a:t>mcgsTpc</a:t>
            </a:r>
            <a:r>
              <a:rPr lang="en-US" altLang="zh-CN" sz="1600" dirty="0"/>
              <a:t> U</a:t>
            </a:r>
            <a:r>
              <a:rPr lang="zh-CN" altLang="en-US" sz="1600" dirty="0"/>
              <a:t>盘综合功能包”，然后选择“上 传工程到</a:t>
            </a:r>
            <a:r>
              <a:rPr lang="en-US" altLang="zh-CN" sz="1600" dirty="0"/>
              <a:t>U</a:t>
            </a:r>
            <a:r>
              <a:rPr lang="zh-CN" altLang="en-US" sz="1600" dirty="0"/>
              <a:t>盘”。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461283" y="3735646"/>
            <a:ext cx="31225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1600" dirty="0"/>
              <a:t>点击“上传工程到</a:t>
            </a:r>
            <a:r>
              <a:rPr lang="en-US" altLang="zh-CN" sz="1600" dirty="0"/>
              <a:t>U</a:t>
            </a:r>
            <a:r>
              <a:rPr lang="zh-CN" altLang="en-US" sz="1600" dirty="0"/>
              <a:t>盘”按钮，触摸屏将弹出“</a:t>
            </a:r>
            <a:r>
              <a:rPr lang="en-US" altLang="zh-CN" sz="1600" dirty="0"/>
              <a:t>U</a:t>
            </a:r>
            <a:r>
              <a:rPr lang="zh-CN" altLang="en-US" sz="1600" dirty="0"/>
              <a:t>盘上传”界面，点击“上传”按钮，工 程将开始从触摸屏上传到</a:t>
            </a:r>
            <a:r>
              <a:rPr lang="en-US" altLang="zh-CN" sz="1600" dirty="0"/>
              <a:t>U</a:t>
            </a:r>
            <a:r>
              <a:rPr lang="zh-CN" altLang="en-US" sz="1600" dirty="0"/>
              <a:t>盘。将</a:t>
            </a:r>
            <a:r>
              <a:rPr lang="en-US" altLang="zh-CN" sz="1600" dirty="0"/>
              <a:t>U</a:t>
            </a:r>
            <a:r>
              <a:rPr lang="zh-CN" altLang="en-US" sz="1600" dirty="0"/>
              <a:t>盘工程复制到电脑上，可使用</a:t>
            </a:r>
            <a:r>
              <a:rPr lang="en-US" altLang="zh-CN" sz="1600" dirty="0" err="1"/>
              <a:t>McgsPro</a:t>
            </a:r>
            <a:r>
              <a:rPr lang="zh-CN" altLang="en-US" sz="1600" dirty="0"/>
              <a:t>组态软件打开即可</a:t>
            </a:r>
            <a:r>
              <a:rPr lang="zh-CN" altLang="en-US" sz="1600" dirty="0" smtClean="0"/>
              <a:t>。</a:t>
            </a:r>
            <a:endParaRPr lang="zh-CN" altLang="en-US" sz="1600" dirty="0"/>
          </a:p>
        </p:txBody>
      </p:sp>
      <p:sp>
        <p:nvSpPr>
          <p:cNvPr id="8" name="文本框 7"/>
          <p:cNvSpPr txBox="1"/>
          <p:nvPr/>
        </p:nvSpPr>
        <p:spPr>
          <a:xfrm>
            <a:off x="7461282" y="5551528"/>
            <a:ext cx="31225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1600" dirty="0"/>
              <a:t>若下载工程或制作</a:t>
            </a:r>
            <a:r>
              <a:rPr lang="en-US" altLang="zh-CN" sz="1600" dirty="0"/>
              <a:t>U</a:t>
            </a:r>
            <a:r>
              <a:rPr lang="zh-CN" altLang="en-US" sz="1600" dirty="0"/>
              <a:t>盘功能包时未勾选“支持工程上传”，上传工程时，“上传工程到 </a:t>
            </a:r>
            <a:r>
              <a:rPr lang="en-US" altLang="zh-CN" sz="1600" dirty="0"/>
              <a:t>U</a:t>
            </a:r>
            <a:r>
              <a:rPr lang="zh-CN" altLang="en-US" sz="1600" dirty="0"/>
              <a:t>盘”呈灰色，将无法上传工</a:t>
            </a:r>
            <a:r>
              <a:rPr lang="zh-CN" altLang="en-US" sz="1600" dirty="0" smtClean="0"/>
              <a:t>程。</a:t>
            </a:r>
            <a:endParaRPr lang="zh-CN" altLang="en-US" sz="1600" dirty="0"/>
          </a:p>
        </p:txBody>
      </p:sp>
      <p:grpSp>
        <p:nvGrpSpPr>
          <p:cNvPr id="14" name="组合 13"/>
          <p:cNvGrpSpPr/>
          <p:nvPr/>
        </p:nvGrpSpPr>
        <p:grpSpPr>
          <a:xfrm>
            <a:off x="632296" y="2422187"/>
            <a:ext cx="6535576" cy="3842425"/>
            <a:chOff x="632296" y="2422187"/>
            <a:chExt cx="6535576" cy="3842425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296" y="2422187"/>
              <a:ext cx="4159372" cy="1955260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9657" y="4113314"/>
              <a:ext cx="4298215" cy="2151298"/>
            </a:xfrm>
            <a:prstGeom prst="rect">
              <a:avLst/>
            </a:prstGeom>
          </p:spPr>
        </p:pic>
        <p:sp>
          <p:nvSpPr>
            <p:cNvPr id="4" name="圆角矩形 3"/>
            <p:cNvSpPr/>
            <p:nvPr/>
          </p:nvSpPr>
          <p:spPr>
            <a:xfrm>
              <a:off x="1439694" y="3628417"/>
              <a:ext cx="936930" cy="389106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5007255" y="4893013"/>
              <a:ext cx="2082793" cy="885217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0" name="曲线连接符 9"/>
            <p:cNvCxnSpPr/>
            <p:nvPr/>
          </p:nvCxnSpPr>
          <p:spPr>
            <a:xfrm>
              <a:off x="1799617" y="4377447"/>
              <a:ext cx="1070040" cy="266140"/>
            </a:xfrm>
            <a:prstGeom prst="curvedConnector3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组合 16"/>
          <p:cNvGrpSpPr/>
          <p:nvPr/>
        </p:nvGrpSpPr>
        <p:grpSpPr>
          <a:xfrm>
            <a:off x="337560" y="2396135"/>
            <a:ext cx="7123721" cy="3962623"/>
            <a:chOff x="210934" y="2572209"/>
            <a:chExt cx="7123721" cy="396262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934" y="2572209"/>
              <a:ext cx="3845498" cy="2979319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5674" y="3171040"/>
              <a:ext cx="4348981" cy="3363792"/>
            </a:xfrm>
            <a:prstGeom prst="rect">
              <a:avLst/>
            </a:prstGeom>
          </p:spPr>
        </p:pic>
        <p:sp>
          <p:nvSpPr>
            <p:cNvPr id="20" name="圆角矩形 19"/>
            <p:cNvSpPr/>
            <p:nvPr/>
          </p:nvSpPr>
          <p:spPr>
            <a:xfrm>
              <a:off x="768542" y="5019472"/>
              <a:ext cx="1176990" cy="43774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圆角矩形 20"/>
            <p:cNvSpPr/>
            <p:nvPr/>
          </p:nvSpPr>
          <p:spPr>
            <a:xfrm>
              <a:off x="3148575" y="4677632"/>
              <a:ext cx="3339773" cy="215381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2" name="曲线连接符 21"/>
            <p:cNvCxnSpPr/>
            <p:nvPr/>
          </p:nvCxnSpPr>
          <p:spPr>
            <a:xfrm>
              <a:off x="1352145" y="5457217"/>
              <a:ext cx="1633529" cy="252919"/>
            </a:xfrm>
            <a:prstGeom prst="curvedConnector3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文本框 22"/>
            <p:cNvSpPr txBox="1"/>
            <p:nvPr/>
          </p:nvSpPr>
          <p:spPr>
            <a:xfrm>
              <a:off x="3484971" y="5468345"/>
              <a:ext cx="10198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 smtClean="0"/>
                <a:t>上传到</a:t>
              </a:r>
              <a:r>
                <a:rPr lang="en-US" altLang="zh-CN" sz="1400" dirty="0" smtClean="0"/>
                <a:t>U</a:t>
              </a:r>
              <a:r>
                <a:rPr lang="zh-CN" altLang="en-US" sz="1400" dirty="0" smtClean="0"/>
                <a:t>盘中的路径</a:t>
              </a:r>
              <a:endParaRPr lang="zh-CN" altLang="en-US" sz="1400" dirty="0"/>
            </a:p>
          </p:txBody>
        </p:sp>
        <p:sp>
          <p:nvSpPr>
            <p:cNvPr id="24" name="圆角矩形标注 23"/>
            <p:cNvSpPr/>
            <p:nvPr/>
          </p:nvSpPr>
          <p:spPr>
            <a:xfrm>
              <a:off x="3464635" y="5437538"/>
              <a:ext cx="1040143" cy="545195"/>
            </a:xfrm>
            <a:prstGeom prst="wedgeRoundRectCallout">
              <a:avLst>
                <a:gd name="adj1" fmla="val 4512"/>
                <a:gd name="adj2" fmla="val -143683"/>
                <a:gd name="adj3" fmla="val 16667"/>
              </a:avLst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2008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C4F2640C-3F07-421C-9789-6AC2499CC79D}"/>
              </a:ext>
            </a:extLst>
          </p:cNvPr>
          <p:cNvSpPr txBox="1"/>
          <p:nvPr/>
        </p:nvSpPr>
        <p:spPr>
          <a:xfrm>
            <a:off x="768542" y="1445338"/>
            <a:ext cx="3216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b="1" noProof="1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工程上传</a:t>
            </a:r>
            <a:endParaRPr lang="zh-CN" altLang="en-US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682883" y="1964986"/>
            <a:ext cx="2373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zh-CN" altLang="en-US" dirty="0" smtClean="0">
                <a:solidFill>
                  <a:schemeClr val="bg1"/>
                </a:solidFill>
              </a:rPr>
              <a:t>通过网口上</a:t>
            </a:r>
            <a:r>
              <a:rPr lang="zh-CN" altLang="en-US" dirty="0">
                <a:solidFill>
                  <a:schemeClr val="bg1"/>
                </a:solidFill>
              </a:rPr>
              <a:t>传工程 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894945" y="2334318"/>
            <a:ext cx="10622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1600" dirty="0" smtClean="0"/>
              <a:t>检</a:t>
            </a:r>
            <a:r>
              <a:rPr lang="zh-CN" altLang="en-US" sz="1600" dirty="0"/>
              <a:t>查电脑</a:t>
            </a:r>
            <a:r>
              <a:rPr lang="en-US" altLang="zh-CN" sz="1600" dirty="0"/>
              <a:t>IP</a:t>
            </a:r>
            <a:r>
              <a:rPr lang="zh-CN" altLang="en-US" sz="1600" dirty="0"/>
              <a:t>和触摸屏</a:t>
            </a:r>
            <a:r>
              <a:rPr lang="en-US" altLang="zh-CN" sz="1600" dirty="0"/>
              <a:t>IP</a:t>
            </a:r>
            <a:r>
              <a:rPr lang="zh-CN" altLang="en-US" sz="1600" dirty="0"/>
              <a:t>是否在同一网</a:t>
            </a:r>
            <a:r>
              <a:rPr lang="zh-CN" altLang="en-US" sz="1600" dirty="0" smtClean="0"/>
              <a:t>段。</a:t>
            </a:r>
            <a:r>
              <a:rPr lang="zh-CN" altLang="en-US" sz="1600" dirty="0"/>
              <a:t>打开</a:t>
            </a:r>
            <a:r>
              <a:rPr lang="en-US" altLang="zh-CN" sz="1600" dirty="0" err="1"/>
              <a:t>McgsPro</a:t>
            </a:r>
            <a:r>
              <a:rPr lang="zh-CN" altLang="en-US" sz="1600" dirty="0"/>
              <a:t>组态软件</a:t>
            </a:r>
            <a:r>
              <a:rPr lang="zh-CN" altLang="en-US" sz="1600" dirty="0" smtClean="0"/>
              <a:t>，点击        </a:t>
            </a:r>
            <a:r>
              <a:rPr lang="en-US" altLang="zh-CN" sz="1600" dirty="0"/>
              <a:t>(</a:t>
            </a:r>
            <a:r>
              <a:rPr lang="zh-CN" altLang="en-US" sz="1600" dirty="0"/>
              <a:t>或按</a:t>
            </a:r>
            <a:r>
              <a:rPr lang="en-US" altLang="zh-CN" sz="1600" dirty="0"/>
              <a:t>F5)</a:t>
            </a:r>
            <a:r>
              <a:rPr lang="zh-CN" altLang="en-US" sz="1600" dirty="0"/>
              <a:t>，打开“下载配置”窗口。点击“工程上传”按钮，进入“上传工程”界面， 通讯方式选择“</a:t>
            </a:r>
            <a:r>
              <a:rPr lang="en-US" altLang="zh-CN" sz="1600" dirty="0"/>
              <a:t>TCP/IP</a:t>
            </a:r>
            <a:r>
              <a:rPr lang="zh-CN" altLang="en-US" sz="1600" dirty="0"/>
              <a:t>网络”，目标地址填写触摸屏</a:t>
            </a:r>
            <a:r>
              <a:rPr lang="en-US" altLang="zh-CN" sz="1600" dirty="0"/>
              <a:t>IP</a:t>
            </a:r>
            <a:r>
              <a:rPr lang="zh-CN" altLang="en-US" sz="1600" dirty="0"/>
              <a:t>，点击“开始上传”。上传成功后，工程 将会保存在“上传选项”指定的目录</a:t>
            </a:r>
            <a:r>
              <a:rPr lang="zh-CN" altLang="en-US" sz="1600" dirty="0" smtClean="0"/>
              <a:t>中。</a:t>
            </a:r>
            <a:endParaRPr lang="zh-CN" altLang="en-US" sz="16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377" y="2353774"/>
            <a:ext cx="282517" cy="2716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267" y="3223683"/>
            <a:ext cx="3097476" cy="35100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297" y="3223683"/>
            <a:ext cx="3019157" cy="35100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008" y="3223683"/>
            <a:ext cx="3019157" cy="3510023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3501957" y="3754877"/>
            <a:ext cx="680937" cy="22373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6570249" y="3696313"/>
            <a:ext cx="584088" cy="272572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箭头连接符 13"/>
          <p:cNvCxnSpPr>
            <a:stCxn id="5" idx="3"/>
          </p:cNvCxnSpPr>
          <p:nvPr/>
        </p:nvCxnSpPr>
        <p:spPr>
          <a:xfrm flipV="1">
            <a:off x="4182894" y="3852153"/>
            <a:ext cx="606403" cy="1459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 flipV="1">
            <a:off x="7711605" y="3808280"/>
            <a:ext cx="606403" cy="1459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360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C4F2640C-3F07-421C-9789-6AC2499CC79D}"/>
              </a:ext>
            </a:extLst>
          </p:cNvPr>
          <p:cNvSpPr txBox="1"/>
          <p:nvPr/>
        </p:nvSpPr>
        <p:spPr>
          <a:xfrm>
            <a:off x="768542" y="1445338"/>
            <a:ext cx="3216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b="1" noProof="1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与</a:t>
            </a:r>
            <a:r>
              <a:rPr lang="en-US" altLang="zh-CN" b="1" noProof="1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PLC</a:t>
            </a:r>
            <a:r>
              <a:rPr lang="zh-CN" altLang="en-US" b="1" noProof="1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通讯</a:t>
            </a:r>
            <a:endParaRPr lang="zh-CN" altLang="en-US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682883" y="1964986"/>
            <a:ext cx="2373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以西门子</a:t>
            </a:r>
            <a:r>
              <a:rPr lang="en-US" altLang="zh-CN" dirty="0" smtClean="0">
                <a:solidFill>
                  <a:schemeClr val="bg1"/>
                </a:solidFill>
              </a:rPr>
              <a:t>200PLC</a:t>
            </a:r>
            <a:r>
              <a:rPr lang="zh-CN" altLang="en-US" dirty="0" smtClean="0">
                <a:solidFill>
                  <a:schemeClr val="bg1"/>
                </a:solidFill>
              </a:rPr>
              <a:t>为例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682883" y="2315357"/>
            <a:ext cx="17607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1600" dirty="0" smtClean="0"/>
              <a:t>设备组态</a:t>
            </a:r>
            <a:endParaRPr lang="zh-CN" altLang="en-US" sz="16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85" y="3165427"/>
            <a:ext cx="5438156" cy="30116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329" y="4524416"/>
            <a:ext cx="4513453" cy="1515406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9007813" y="5642047"/>
            <a:ext cx="904672" cy="31128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6708469" y="2653911"/>
            <a:ext cx="39559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1600" dirty="0"/>
              <a:t>在设备工具箱中，按先后顺序双击“通用串口父设备”和“西门子</a:t>
            </a:r>
            <a:r>
              <a:rPr lang="en-US" altLang="zh-CN" sz="1600" dirty="0"/>
              <a:t>_S7200PPI”</a:t>
            </a:r>
            <a:r>
              <a:rPr lang="zh-CN" altLang="en-US" sz="1600" dirty="0"/>
              <a:t>添加至 组态画面，提示是否使用西门子</a:t>
            </a:r>
            <a:r>
              <a:rPr lang="en-US" altLang="zh-CN" sz="1600" dirty="0"/>
              <a:t>_S7200PPI</a:t>
            </a:r>
            <a:r>
              <a:rPr lang="zh-CN" altLang="en-US" sz="1600" dirty="0"/>
              <a:t>默认通讯参数设置父设备，选择“是”</a:t>
            </a:r>
          </a:p>
        </p:txBody>
      </p:sp>
    </p:spTree>
    <p:extLst>
      <p:ext uri="{BB962C8B-B14F-4D97-AF65-F5344CB8AC3E}">
        <p14:creationId xmlns:p14="http://schemas.microsoft.com/office/powerpoint/2010/main" val="186511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C4F2640C-3F07-421C-9789-6AC2499CC79D}"/>
              </a:ext>
            </a:extLst>
          </p:cNvPr>
          <p:cNvSpPr txBox="1"/>
          <p:nvPr/>
        </p:nvSpPr>
        <p:spPr>
          <a:xfrm>
            <a:off x="768542" y="1445338"/>
            <a:ext cx="3216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b="1" noProof="1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与</a:t>
            </a:r>
            <a:r>
              <a:rPr lang="en-US" altLang="zh-CN" b="1" noProof="1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PLC</a:t>
            </a:r>
            <a:r>
              <a:rPr lang="zh-CN" altLang="en-US" b="1" noProof="1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通讯</a:t>
            </a:r>
            <a:endParaRPr lang="zh-CN" altLang="en-US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682883" y="1964986"/>
            <a:ext cx="2373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以西门子</a:t>
            </a:r>
            <a:r>
              <a:rPr lang="en-US" altLang="zh-CN" dirty="0" smtClean="0">
                <a:solidFill>
                  <a:schemeClr val="bg1"/>
                </a:solidFill>
              </a:rPr>
              <a:t>200PLC</a:t>
            </a:r>
            <a:r>
              <a:rPr lang="zh-CN" altLang="en-US" dirty="0" smtClean="0">
                <a:solidFill>
                  <a:schemeClr val="bg1"/>
                </a:solidFill>
              </a:rPr>
              <a:t>为例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682883" y="2315357"/>
            <a:ext cx="17607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1600" dirty="0" smtClean="0"/>
              <a:t>添加设备通道</a:t>
            </a:r>
            <a:endParaRPr lang="zh-CN" altLang="en-US" sz="1600" dirty="0"/>
          </a:p>
        </p:txBody>
      </p:sp>
      <p:sp>
        <p:nvSpPr>
          <p:cNvPr id="9" name="文本框 8"/>
          <p:cNvSpPr txBox="1"/>
          <p:nvPr/>
        </p:nvSpPr>
        <p:spPr>
          <a:xfrm>
            <a:off x="8090095" y="4751709"/>
            <a:ext cx="32523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sz="1600" dirty="0"/>
              <a:t>Q0.1/0.2</a:t>
            </a:r>
            <a:r>
              <a:rPr lang="zh-CN" altLang="en-US" sz="1600" dirty="0" smtClean="0"/>
              <a:t>：通</a:t>
            </a:r>
            <a:r>
              <a:rPr lang="zh-CN" altLang="en-US" sz="1600" dirty="0"/>
              <a:t>道地址填写“</a:t>
            </a:r>
            <a:r>
              <a:rPr lang="en-US" altLang="zh-CN" sz="1600" dirty="0"/>
              <a:t>0”</a:t>
            </a:r>
            <a:r>
              <a:rPr lang="zh-CN" altLang="en-US" sz="1600" dirty="0"/>
              <a:t>，数据类型为“通道的第 </a:t>
            </a:r>
            <a:r>
              <a:rPr lang="en-US" altLang="zh-CN" sz="1600" dirty="0"/>
              <a:t>01 </a:t>
            </a:r>
            <a:r>
              <a:rPr lang="zh-CN" altLang="en-US" sz="1600" dirty="0"/>
              <a:t>位”， 通道个数为 </a:t>
            </a:r>
            <a:r>
              <a:rPr lang="en-US" altLang="zh-CN" sz="1600" dirty="0"/>
              <a:t>2</a:t>
            </a:r>
            <a:r>
              <a:rPr lang="zh-CN" altLang="en-US" sz="1600" dirty="0"/>
              <a:t>，可按索引连续添加地址</a:t>
            </a:r>
            <a:r>
              <a:rPr lang="zh-CN" altLang="en-US" sz="1600" dirty="0" smtClean="0"/>
              <a:t>。</a:t>
            </a:r>
            <a:endParaRPr lang="zh-CN" altLang="en-US" sz="16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856" y="2751043"/>
            <a:ext cx="6520905" cy="4001333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3026522" y="3896707"/>
            <a:ext cx="3179714" cy="967123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7208803" y="2947481"/>
            <a:ext cx="660865" cy="204282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曲线连接符 6"/>
          <p:cNvCxnSpPr>
            <a:stCxn id="10" idx="1"/>
          </p:cNvCxnSpPr>
          <p:nvPr/>
        </p:nvCxnSpPr>
        <p:spPr>
          <a:xfrm rot="10800000" flipV="1">
            <a:off x="6254877" y="3049621"/>
            <a:ext cx="953927" cy="919263"/>
          </a:xfrm>
          <a:prstGeom prst="curvedConnector3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8090161" y="2806311"/>
            <a:ext cx="32522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sz="1600" dirty="0"/>
              <a:t>Q0.0</a:t>
            </a:r>
            <a:r>
              <a:rPr lang="zh-CN" altLang="en-US" sz="1600" dirty="0"/>
              <a:t>：点击“增加设备通道”按钮，弹出“添加设备通道”窗口，选择通道类型为 “</a:t>
            </a:r>
            <a:r>
              <a:rPr lang="en-US" altLang="zh-CN" sz="1600" dirty="0"/>
              <a:t>Q </a:t>
            </a:r>
            <a:r>
              <a:rPr lang="zh-CN" altLang="en-US" sz="1600" dirty="0"/>
              <a:t>寄存器”，通道地址为“</a:t>
            </a:r>
            <a:r>
              <a:rPr lang="en-US" altLang="zh-CN" sz="1600" dirty="0"/>
              <a:t>0”</a:t>
            </a:r>
            <a:r>
              <a:rPr lang="zh-CN" altLang="en-US" sz="1600" dirty="0"/>
              <a:t>，数据类型为“通道的第 </a:t>
            </a:r>
            <a:r>
              <a:rPr lang="en-US" altLang="zh-CN" sz="1600" dirty="0"/>
              <a:t>00 </a:t>
            </a:r>
            <a:r>
              <a:rPr lang="zh-CN" altLang="en-US" sz="1600" dirty="0"/>
              <a:t>位”，通道个数为 </a:t>
            </a:r>
            <a:r>
              <a:rPr lang="en-US" altLang="zh-CN" sz="1600" dirty="0"/>
              <a:t>1</a:t>
            </a:r>
            <a:r>
              <a:rPr lang="zh-CN" altLang="en-US" sz="1600" dirty="0"/>
              <a:t>，设置完 成后点击确认，返回到编辑窗口。</a:t>
            </a:r>
          </a:p>
        </p:txBody>
      </p:sp>
    </p:spTree>
    <p:extLst>
      <p:ext uri="{BB962C8B-B14F-4D97-AF65-F5344CB8AC3E}">
        <p14:creationId xmlns:p14="http://schemas.microsoft.com/office/powerpoint/2010/main" val="46779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5"/>
          <p:cNvSpPr txBox="1"/>
          <p:nvPr/>
        </p:nvSpPr>
        <p:spPr>
          <a:xfrm>
            <a:off x="1613755" y="3200867"/>
            <a:ext cx="93891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TPC1071Gi</a:t>
            </a:r>
            <a:r>
              <a:rPr lang="zh-CN" altLang="en-US" sz="6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lang="en-US" altLang="zh-CN" sz="6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TPC1570Gi</a:t>
            </a:r>
            <a:endParaRPr lang="zh-CN" altLang="en-US" sz="6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9417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C4F2640C-3F07-421C-9789-6AC2499CC79D}"/>
              </a:ext>
            </a:extLst>
          </p:cNvPr>
          <p:cNvSpPr txBox="1"/>
          <p:nvPr/>
        </p:nvSpPr>
        <p:spPr>
          <a:xfrm>
            <a:off x="768542" y="1445338"/>
            <a:ext cx="3216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b="1" noProof="1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与</a:t>
            </a:r>
            <a:r>
              <a:rPr lang="en-US" altLang="zh-CN" b="1" noProof="1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PLC</a:t>
            </a:r>
            <a:r>
              <a:rPr lang="zh-CN" altLang="en-US" b="1" noProof="1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通讯</a:t>
            </a:r>
            <a:endParaRPr lang="zh-CN" altLang="en-US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682883" y="1964986"/>
            <a:ext cx="2373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以西门子</a:t>
            </a:r>
            <a:r>
              <a:rPr lang="en-US" altLang="zh-CN" dirty="0" smtClean="0">
                <a:solidFill>
                  <a:schemeClr val="bg1"/>
                </a:solidFill>
              </a:rPr>
              <a:t>200PLC</a:t>
            </a:r>
            <a:r>
              <a:rPr lang="zh-CN" altLang="en-US" dirty="0" smtClean="0">
                <a:solidFill>
                  <a:schemeClr val="bg1"/>
                </a:solidFill>
              </a:rPr>
              <a:t>为例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682883" y="2315357"/>
            <a:ext cx="17607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1600" dirty="0" smtClean="0"/>
              <a:t>添加设备通道</a:t>
            </a:r>
            <a:endParaRPr lang="zh-CN" altLang="en-US" sz="1600" dirty="0"/>
          </a:p>
        </p:txBody>
      </p:sp>
      <p:sp>
        <p:nvSpPr>
          <p:cNvPr id="9" name="文本框 8"/>
          <p:cNvSpPr txBox="1"/>
          <p:nvPr/>
        </p:nvSpPr>
        <p:spPr>
          <a:xfrm>
            <a:off x="7169286" y="4949680"/>
            <a:ext cx="3822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sz="1600" dirty="0"/>
              <a:t>VW2</a:t>
            </a:r>
            <a:r>
              <a:rPr lang="zh-CN" altLang="en-US" sz="1600" dirty="0" smtClean="0"/>
              <a:t>：通</a:t>
            </a:r>
            <a:r>
              <a:rPr lang="zh-CN" altLang="en-US" sz="1600" dirty="0"/>
              <a:t>道地址为“</a:t>
            </a:r>
            <a:r>
              <a:rPr lang="en-US" altLang="zh-CN" sz="1600" dirty="0"/>
              <a:t>2”</a:t>
            </a:r>
            <a:r>
              <a:rPr lang="zh-CN" altLang="en-US" sz="1600" dirty="0"/>
              <a:t>，数据类型为“</a:t>
            </a:r>
            <a:r>
              <a:rPr lang="en-US" altLang="zh-CN" sz="1600" dirty="0"/>
              <a:t>16 </a:t>
            </a:r>
            <a:r>
              <a:rPr lang="zh-CN" altLang="en-US" sz="1600" dirty="0"/>
              <a:t>位无符号二进制”，</a:t>
            </a:r>
            <a:r>
              <a:rPr lang="zh-CN" altLang="en-US" sz="1600" dirty="0" smtClean="0"/>
              <a:t>通道</a:t>
            </a:r>
            <a:r>
              <a:rPr lang="zh-CN" altLang="en-US" sz="1600" dirty="0"/>
              <a:t>个数为 </a:t>
            </a:r>
            <a:r>
              <a:rPr lang="en-US" altLang="zh-CN" sz="1600" dirty="0"/>
              <a:t>1</a:t>
            </a:r>
            <a:r>
              <a:rPr lang="zh-CN" altLang="en-US" sz="1600" dirty="0"/>
              <a:t>。 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7169286" y="3004282"/>
            <a:ext cx="3822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sz="1600" dirty="0" smtClean="0"/>
              <a:t>VW0</a:t>
            </a:r>
            <a:r>
              <a:rPr lang="zh-CN" altLang="en-US" sz="1600" dirty="0"/>
              <a:t>：点击“增加设备通道”按钮，弹出“添加设 备通道”窗口，选择通道类型为“</a:t>
            </a:r>
            <a:r>
              <a:rPr lang="en-US" altLang="zh-CN" sz="1600" dirty="0"/>
              <a:t>V </a:t>
            </a:r>
            <a:r>
              <a:rPr lang="zh-CN" altLang="en-US" sz="1600" dirty="0"/>
              <a:t>寄存器”，通道地址为“</a:t>
            </a:r>
            <a:r>
              <a:rPr lang="en-US" altLang="zh-CN" sz="1600" dirty="0"/>
              <a:t>0”</a:t>
            </a:r>
            <a:r>
              <a:rPr lang="zh-CN" altLang="en-US" sz="1600" dirty="0"/>
              <a:t>，数据类型为“</a:t>
            </a:r>
            <a:r>
              <a:rPr lang="en-US" altLang="zh-CN" sz="1600" dirty="0"/>
              <a:t>16 </a:t>
            </a:r>
            <a:r>
              <a:rPr lang="zh-CN" altLang="en-US" sz="1600" dirty="0"/>
              <a:t>位无符 号二进制”，通道个数为 </a:t>
            </a:r>
            <a:r>
              <a:rPr lang="en-US" altLang="zh-CN" sz="1600" dirty="0"/>
              <a:t>1</a:t>
            </a:r>
            <a:r>
              <a:rPr lang="zh-CN" altLang="en-US" sz="1600" dirty="0"/>
              <a:t>，设置完毕后点击确认，返回到编辑窗</a:t>
            </a:r>
            <a:r>
              <a:rPr lang="zh-CN" altLang="en-US" sz="1600" dirty="0" smtClean="0"/>
              <a:t>口</a:t>
            </a:r>
            <a:endParaRPr lang="zh-CN" altLang="en-US" sz="16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977" y="3004282"/>
            <a:ext cx="4549534" cy="28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67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C4F2640C-3F07-421C-9789-6AC2499CC79D}"/>
              </a:ext>
            </a:extLst>
          </p:cNvPr>
          <p:cNvSpPr txBox="1"/>
          <p:nvPr/>
        </p:nvSpPr>
        <p:spPr>
          <a:xfrm>
            <a:off x="768542" y="1445338"/>
            <a:ext cx="3216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b="1" noProof="1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与</a:t>
            </a:r>
            <a:r>
              <a:rPr lang="en-US" altLang="zh-CN" b="1" noProof="1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PLC</a:t>
            </a:r>
            <a:r>
              <a:rPr lang="zh-CN" altLang="en-US" b="1" noProof="1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通讯</a:t>
            </a:r>
            <a:endParaRPr lang="zh-CN" altLang="en-US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682883" y="1964986"/>
            <a:ext cx="2373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以西门子</a:t>
            </a:r>
            <a:r>
              <a:rPr lang="en-US" altLang="zh-CN" dirty="0" smtClean="0">
                <a:solidFill>
                  <a:schemeClr val="bg1"/>
                </a:solidFill>
              </a:rPr>
              <a:t>200PLC</a:t>
            </a:r>
            <a:r>
              <a:rPr lang="zh-CN" altLang="en-US" dirty="0" smtClean="0">
                <a:solidFill>
                  <a:schemeClr val="bg1"/>
                </a:solidFill>
              </a:rPr>
              <a:t>为例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682883" y="2315357"/>
            <a:ext cx="17607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1600" dirty="0" smtClean="0"/>
              <a:t>关联变量</a:t>
            </a:r>
            <a:endParaRPr lang="zh-CN" altLang="en-US" sz="1600" dirty="0"/>
          </a:p>
        </p:txBody>
      </p:sp>
      <p:grpSp>
        <p:nvGrpSpPr>
          <p:cNvPr id="11" name="组合 10"/>
          <p:cNvGrpSpPr/>
          <p:nvPr/>
        </p:nvGrpSpPr>
        <p:grpSpPr>
          <a:xfrm>
            <a:off x="1419739" y="2751043"/>
            <a:ext cx="6515138" cy="4001333"/>
            <a:chOff x="1419739" y="2751043"/>
            <a:chExt cx="6515138" cy="4001333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9739" y="2751043"/>
              <a:ext cx="6515138" cy="4001333"/>
            </a:xfrm>
            <a:prstGeom prst="rect">
              <a:avLst/>
            </a:prstGeom>
          </p:spPr>
        </p:pic>
        <p:sp>
          <p:nvSpPr>
            <p:cNvPr id="5" name="圆角矩形 4"/>
            <p:cNvSpPr/>
            <p:nvPr/>
          </p:nvSpPr>
          <p:spPr>
            <a:xfrm>
              <a:off x="7169286" y="3472774"/>
              <a:ext cx="729574" cy="175098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4669277" y="4328809"/>
              <a:ext cx="1021404" cy="245133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" name="曲线连接符 7"/>
            <p:cNvCxnSpPr/>
            <p:nvPr/>
          </p:nvCxnSpPr>
          <p:spPr>
            <a:xfrm rot="10800000" flipV="1">
              <a:off x="5674120" y="3560323"/>
              <a:ext cx="1478605" cy="803504"/>
            </a:xfrm>
            <a:prstGeom prst="curvedConnector3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/>
        </p:nvSpPr>
        <p:spPr>
          <a:xfrm>
            <a:off x="8090161" y="2806311"/>
            <a:ext cx="32522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1600" dirty="0"/>
              <a:t>点击“快速连接变量”按钮，弹出“快速连接”窗口，选择默认变量连接，点击</a:t>
            </a:r>
            <a:r>
              <a:rPr lang="zh-CN" altLang="en-US" sz="1600" dirty="0" smtClean="0"/>
              <a:t>确认。</a:t>
            </a:r>
            <a:endParaRPr lang="zh-CN" altLang="en-US" sz="1600" dirty="0"/>
          </a:p>
        </p:txBody>
      </p:sp>
      <p:grpSp>
        <p:nvGrpSpPr>
          <p:cNvPr id="27" name="组合 26"/>
          <p:cNvGrpSpPr/>
          <p:nvPr/>
        </p:nvGrpSpPr>
        <p:grpSpPr>
          <a:xfrm>
            <a:off x="1446398" y="2756808"/>
            <a:ext cx="6520905" cy="3995568"/>
            <a:chOff x="8090161" y="4451375"/>
            <a:chExt cx="6520905" cy="3995568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0161" y="4451375"/>
              <a:ext cx="6520905" cy="3995568"/>
            </a:xfrm>
            <a:prstGeom prst="rect">
              <a:avLst/>
            </a:prstGeom>
          </p:spPr>
        </p:pic>
        <p:sp>
          <p:nvSpPr>
            <p:cNvPr id="16" name="圆角矩形 15"/>
            <p:cNvSpPr/>
            <p:nvPr/>
          </p:nvSpPr>
          <p:spPr>
            <a:xfrm>
              <a:off x="11215991" y="4756826"/>
              <a:ext cx="758758" cy="651753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圆角矩形 23"/>
            <p:cNvSpPr/>
            <p:nvPr/>
          </p:nvSpPr>
          <p:spPr>
            <a:xfrm>
              <a:off x="13907432" y="7915075"/>
              <a:ext cx="645147" cy="226976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圆角矩形 24"/>
            <p:cNvSpPr/>
            <p:nvPr/>
          </p:nvSpPr>
          <p:spPr>
            <a:xfrm>
              <a:off x="11643652" y="6624535"/>
              <a:ext cx="681293" cy="233465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6" name="曲线连接符 25"/>
            <p:cNvCxnSpPr>
              <a:stCxn id="24" idx="1"/>
              <a:endCxn id="25" idx="3"/>
            </p:cNvCxnSpPr>
            <p:nvPr/>
          </p:nvCxnSpPr>
          <p:spPr>
            <a:xfrm rot="10800000">
              <a:off x="12324946" y="6741269"/>
              <a:ext cx="1582487" cy="1287295"/>
            </a:xfrm>
            <a:prstGeom prst="curvedConnector3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文本框 28"/>
          <p:cNvSpPr txBox="1"/>
          <p:nvPr/>
        </p:nvSpPr>
        <p:spPr>
          <a:xfrm>
            <a:off x="8090160" y="3913310"/>
            <a:ext cx="32522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1600" dirty="0"/>
              <a:t>这时可以看到，原本空白的连接变量列表中已经被关联上了变</a:t>
            </a:r>
            <a:r>
              <a:rPr lang="zh-CN" altLang="en-US" sz="1600" dirty="0" smtClean="0"/>
              <a:t>量。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6347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C4F2640C-3F07-421C-9789-6AC2499CC79D}"/>
              </a:ext>
            </a:extLst>
          </p:cNvPr>
          <p:cNvSpPr txBox="1"/>
          <p:nvPr/>
        </p:nvSpPr>
        <p:spPr>
          <a:xfrm>
            <a:off x="768542" y="1445338"/>
            <a:ext cx="3216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b="1" noProof="1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与</a:t>
            </a:r>
            <a:r>
              <a:rPr lang="en-US" altLang="zh-CN" b="1" noProof="1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PLC</a:t>
            </a:r>
            <a:r>
              <a:rPr lang="zh-CN" altLang="en-US" b="1" noProof="1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通讯</a:t>
            </a:r>
            <a:endParaRPr lang="zh-CN" altLang="en-US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682883" y="1964986"/>
            <a:ext cx="2373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以西门子</a:t>
            </a:r>
            <a:r>
              <a:rPr lang="en-US" altLang="zh-CN" dirty="0" smtClean="0">
                <a:solidFill>
                  <a:schemeClr val="bg1"/>
                </a:solidFill>
              </a:rPr>
              <a:t>200PLC</a:t>
            </a:r>
            <a:r>
              <a:rPr lang="zh-CN" altLang="en-US" dirty="0" smtClean="0">
                <a:solidFill>
                  <a:schemeClr val="bg1"/>
                </a:solidFill>
              </a:rPr>
              <a:t>为例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682883" y="2315357"/>
            <a:ext cx="17607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1600" dirty="0" smtClean="0"/>
              <a:t>窗口组态</a:t>
            </a:r>
            <a:endParaRPr lang="zh-CN" altLang="en-US" sz="1600" dirty="0"/>
          </a:p>
        </p:txBody>
      </p:sp>
      <p:sp>
        <p:nvSpPr>
          <p:cNvPr id="15" name="文本框 14"/>
          <p:cNvSpPr txBox="1"/>
          <p:nvPr/>
        </p:nvSpPr>
        <p:spPr>
          <a:xfrm>
            <a:off x="8090161" y="2806311"/>
            <a:ext cx="3252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1600" dirty="0"/>
              <a:t>建立基本元件： </a:t>
            </a:r>
            <a:r>
              <a:rPr lang="zh-CN" altLang="en-US" sz="1600" dirty="0" smtClean="0"/>
              <a:t>按钮、指示灯、标签、输入框</a:t>
            </a:r>
            <a:endParaRPr lang="zh-CN" altLang="en-US" sz="16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809" y="2806311"/>
            <a:ext cx="6058425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3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C4F2640C-3F07-421C-9789-6AC2499CC79D}"/>
              </a:ext>
            </a:extLst>
          </p:cNvPr>
          <p:cNvSpPr txBox="1"/>
          <p:nvPr/>
        </p:nvSpPr>
        <p:spPr>
          <a:xfrm>
            <a:off x="768542" y="1445338"/>
            <a:ext cx="3216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b="1" noProof="1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与</a:t>
            </a:r>
            <a:r>
              <a:rPr lang="en-US" altLang="zh-CN" b="1" noProof="1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PLC</a:t>
            </a:r>
            <a:r>
              <a:rPr lang="zh-CN" altLang="en-US" b="1" noProof="1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通讯</a:t>
            </a:r>
            <a:endParaRPr lang="zh-CN" altLang="en-US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682883" y="1964986"/>
            <a:ext cx="2373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以西门子</a:t>
            </a:r>
            <a:r>
              <a:rPr lang="en-US" altLang="zh-CN" dirty="0" smtClean="0">
                <a:solidFill>
                  <a:schemeClr val="bg1"/>
                </a:solidFill>
              </a:rPr>
              <a:t>200PLC</a:t>
            </a:r>
            <a:r>
              <a:rPr lang="zh-CN" altLang="en-US" dirty="0" smtClean="0">
                <a:solidFill>
                  <a:schemeClr val="bg1"/>
                </a:solidFill>
              </a:rPr>
              <a:t>为例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682883" y="2315357"/>
            <a:ext cx="17607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1600" dirty="0" smtClean="0"/>
              <a:t>建立数据链接</a:t>
            </a:r>
            <a:endParaRPr lang="zh-CN" altLang="en-US" sz="1600" dirty="0"/>
          </a:p>
        </p:txBody>
      </p:sp>
      <p:sp>
        <p:nvSpPr>
          <p:cNvPr id="15" name="文本框 14"/>
          <p:cNvSpPr txBox="1"/>
          <p:nvPr/>
        </p:nvSpPr>
        <p:spPr>
          <a:xfrm>
            <a:off x="7131674" y="2625055"/>
            <a:ext cx="41469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1600" dirty="0"/>
              <a:t> 按钮：双击 </a:t>
            </a:r>
            <a:r>
              <a:rPr lang="en-US" altLang="zh-CN" sz="1600" dirty="0"/>
              <a:t>Q0.0 </a:t>
            </a:r>
            <a:r>
              <a:rPr lang="zh-CN" altLang="en-US" sz="1600" dirty="0"/>
              <a:t>按钮，弹出“标准按钮构件属性设置”对话框，在操作属性页</a:t>
            </a:r>
            <a:r>
              <a:rPr lang="zh-CN" altLang="en-US" sz="1600" dirty="0" smtClean="0"/>
              <a:t>勾选</a:t>
            </a:r>
            <a:r>
              <a:rPr lang="zh-CN" altLang="en-US" sz="1600" dirty="0"/>
              <a:t>“数据对象值操作”，选择“取反”操作，点击 </a:t>
            </a:r>
            <a:r>
              <a:rPr lang="zh-CN" altLang="en-US" sz="1600" dirty="0" smtClean="0"/>
              <a:t>     弹</a:t>
            </a:r>
            <a:r>
              <a:rPr lang="zh-CN" altLang="en-US" sz="1600" dirty="0"/>
              <a:t>出“变量选择”对话框，选择 “从数据中心选择</a:t>
            </a:r>
            <a:r>
              <a:rPr lang="en-US" altLang="zh-CN" sz="1600" dirty="0"/>
              <a:t>|</a:t>
            </a:r>
            <a:r>
              <a:rPr lang="zh-CN" altLang="en-US" sz="1600" dirty="0"/>
              <a:t>自定义”，选择 </a:t>
            </a:r>
            <a:r>
              <a:rPr lang="en-US" altLang="zh-CN" sz="1600" dirty="0"/>
              <a:t>Q0.0 </a:t>
            </a:r>
            <a:r>
              <a:rPr lang="zh-CN" altLang="en-US" sz="1600" dirty="0"/>
              <a:t>对应的变量“设备 </a:t>
            </a:r>
            <a:r>
              <a:rPr lang="en-US" altLang="zh-CN" sz="1600" dirty="0"/>
              <a:t>0_</a:t>
            </a:r>
            <a:r>
              <a:rPr lang="zh-CN" altLang="en-US" sz="1600" dirty="0"/>
              <a:t>读写 </a:t>
            </a:r>
            <a:r>
              <a:rPr lang="en-US" altLang="zh-CN" sz="1600" dirty="0"/>
              <a:t>Q000_0”</a:t>
            </a:r>
            <a:r>
              <a:rPr lang="zh-CN" altLang="en-US" sz="1600" dirty="0"/>
              <a:t>，点击确 认。设置完成后点击确认。即在点击 </a:t>
            </a:r>
            <a:r>
              <a:rPr lang="en-US" altLang="zh-CN" sz="1600" dirty="0"/>
              <a:t>Q0.0 </a:t>
            </a:r>
            <a:r>
              <a:rPr lang="zh-CN" altLang="en-US" sz="1600" dirty="0"/>
              <a:t>按钮时，对西门子 </a:t>
            </a:r>
            <a:r>
              <a:rPr lang="en-US" altLang="zh-CN" sz="1600" dirty="0"/>
              <a:t>200PLC </a:t>
            </a:r>
            <a:r>
              <a:rPr lang="zh-CN" altLang="en-US" sz="1600" dirty="0"/>
              <a:t>的 </a:t>
            </a:r>
            <a:r>
              <a:rPr lang="en-US" altLang="zh-CN" sz="1600" dirty="0"/>
              <a:t>Q0.0 </a:t>
            </a:r>
            <a:r>
              <a:rPr lang="zh-CN" altLang="en-US" sz="1600" dirty="0"/>
              <a:t>地址取反。 同样的方法，分别对 </a:t>
            </a:r>
            <a:r>
              <a:rPr lang="en-US" altLang="zh-CN" sz="1600" dirty="0"/>
              <a:t>Q0.1 </a:t>
            </a:r>
            <a:r>
              <a:rPr lang="zh-CN" altLang="en-US" sz="1600" dirty="0"/>
              <a:t>和 </a:t>
            </a:r>
            <a:r>
              <a:rPr lang="en-US" altLang="zh-CN" sz="1600" dirty="0"/>
              <a:t>Q0.2 </a:t>
            </a:r>
            <a:r>
              <a:rPr lang="zh-CN" altLang="en-US" sz="1600" dirty="0"/>
              <a:t>的按钮进行设置。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1579971" y="2625055"/>
            <a:ext cx="5049430" cy="4218854"/>
            <a:chOff x="943866" y="2625055"/>
            <a:chExt cx="5049430" cy="4218854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500" y="4706320"/>
              <a:ext cx="5041796" cy="2137589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500" y="2625055"/>
              <a:ext cx="2394527" cy="2246047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9975" y="2640246"/>
              <a:ext cx="2373321" cy="2230856"/>
            </a:xfrm>
            <a:prstGeom prst="rect">
              <a:avLst/>
            </a:prstGeom>
          </p:spPr>
        </p:pic>
        <p:sp>
          <p:nvSpPr>
            <p:cNvPr id="8" name="圆角矩形 7"/>
            <p:cNvSpPr/>
            <p:nvPr/>
          </p:nvSpPr>
          <p:spPr>
            <a:xfrm>
              <a:off x="1070040" y="3920500"/>
              <a:ext cx="2150238" cy="204239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圆角矩形 12"/>
            <p:cNvSpPr/>
            <p:nvPr/>
          </p:nvSpPr>
          <p:spPr>
            <a:xfrm>
              <a:off x="3731516" y="3940378"/>
              <a:ext cx="2150238" cy="204239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0" name="曲线连接符 9"/>
            <p:cNvCxnSpPr/>
            <p:nvPr/>
          </p:nvCxnSpPr>
          <p:spPr>
            <a:xfrm rot="5400000">
              <a:off x="2496476" y="4497920"/>
              <a:ext cx="746363" cy="12700"/>
            </a:xfrm>
            <a:prstGeom prst="curvedConnector3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圆角矩形 15"/>
            <p:cNvSpPr/>
            <p:nvPr/>
          </p:nvSpPr>
          <p:spPr>
            <a:xfrm>
              <a:off x="4520019" y="4939748"/>
              <a:ext cx="578755" cy="202266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4" name="曲线连接符 13"/>
            <p:cNvCxnSpPr>
              <a:stCxn id="16" idx="0"/>
              <a:endCxn id="13" idx="2"/>
            </p:cNvCxnSpPr>
            <p:nvPr/>
          </p:nvCxnSpPr>
          <p:spPr>
            <a:xfrm rot="16200000" flipV="1">
              <a:off x="4410451" y="4540802"/>
              <a:ext cx="795131" cy="2762"/>
            </a:xfrm>
            <a:prstGeom prst="curvedConnector3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圆角矩形 17"/>
            <p:cNvSpPr/>
            <p:nvPr/>
          </p:nvSpPr>
          <p:spPr>
            <a:xfrm>
              <a:off x="1046258" y="4871102"/>
              <a:ext cx="1073082" cy="270912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943866" y="6281530"/>
              <a:ext cx="1073082" cy="99686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333" y="3404142"/>
            <a:ext cx="236240" cy="22862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7131673" y="5338626"/>
            <a:ext cx="41469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1600" dirty="0" smtClean="0"/>
              <a:t>同样方法关联指示灯、输入框的变量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0075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C4F2640C-3F07-421C-9789-6AC2499CC79D}"/>
              </a:ext>
            </a:extLst>
          </p:cNvPr>
          <p:cNvSpPr txBox="1"/>
          <p:nvPr/>
        </p:nvSpPr>
        <p:spPr>
          <a:xfrm>
            <a:off x="768542" y="1445338"/>
            <a:ext cx="3216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b="1" noProof="1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与</a:t>
            </a:r>
            <a:r>
              <a:rPr lang="en-US" altLang="zh-CN" b="1" noProof="1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PLC</a:t>
            </a:r>
            <a:r>
              <a:rPr lang="zh-CN" altLang="en-US" b="1" noProof="1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通讯</a:t>
            </a:r>
            <a:endParaRPr lang="zh-CN" altLang="en-US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682883" y="1964986"/>
            <a:ext cx="2373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以西门子</a:t>
            </a:r>
            <a:r>
              <a:rPr lang="en-US" altLang="zh-CN" dirty="0" smtClean="0">
                <a:solidFill>
                  <a:schemeClr val="bg1"/>
                </a:solidFill>
              </a:rPr>
              <a:t>200PLC</a:t>
            </a:r>
            <a:r>
              <a:rPr lang="zh-CN" altLang="en-US" dirty="0" smtClean="0">
                <a:solidFill>
                  <a:schemeClr val="bg1"/>
                </a:solidFill>
              </a:rPr>
              <a:t>为例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682883" y="2315357"/>
            <a:ext cx="17607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1600" dirty="0" smtClean="0"/>
              <a:t>建立数据链接</a:t>
            </a:r>
            <a:endParaRPr lang="zh-CN" altLang="en-US" sz="1600" dirty="0"/>
          </a:p>
        </p:txBody>
      </p:sp>
      <p:sp>
        <p:nvSpPr>
          <p:cNvPr id="15" name="文本框 14"/>
          <p:cNvSpPr txBox="1"/>
          <p:nvPr/>
        </p:nvSpPr>
        <p:spPr>
          <a:xfrm>
            <a:off x="8433879" y="2975257"/>
            <a:ext cx="28350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1600" dirty="0"/>
              <a:t> 标</a:t>
            </a:r>
            <a:r>
              <a:rPr lang="zh-CN" altLang="en-US" sz="1600" dirty="0" smtClean="0"/>
              <a:t>签：双</a:t>
            </a:r>
            <a:r>
              <a:rPr lang="zh-CN" altLang="en-US" sz="1600" dirty="0"/>
              <a:t>击通讯状态标签旁边的空白标</a:t>
            </a:r>
            <a:r>
              <a:rPr lang="zh-CN" altLang="en-US" sz="1600" dirty="0" smtClean="0"/>
              <a:t>签，</a:t>
            </a:r>
            <a:r>
              <a:rPr lang="zh-CN" altLang="en-US" sz="1600" dirty="0"/>
              <a:t>选择“显示输出</a:t>
            </a:r>
            <a:r>
              <a:rPr lang="zh-CN" altLang="en-US" sz="1600" dirty="0" smtClean="0"/>
              <a:t>”进</a:t>
            </a:r>
            <a:r>
              <a:rPr lang="zh-CN" altLang="en-US" sz="1600" dirty="0"/>
              <a:t>入属性设置，点</a:t>
            </a:r>
            <a:r>
              <a:rPr lang="zh-CN" altLang="en-US" sz="1600" dirty="0" smtClean="0"/>
              <a:t>击      </a:t>
            </a:r>
            <a:r>
              <a:rPr lang="zh-CN" altLang="en-US" sz="1600" dirty="0"/>
              <a:t>选择数据对象“设备 </a:t>
            </a:r>
            <a:r>
              <a:rPr lang="en-US" altLang="zh-CN" sz="1600" dirty="0"/>
              <a:t>0_</a:t>
            </a:r>
            <a:r>
              <a:rPr lang="zh-CN" altLang="en-US" sz="1600" dirty="0"/>
              <a:t>通讯状态”，输出值类型选择“数值量</a:t>
            </a:r>
            <a:r>
              <a:rPr lang="zh-CN" altLang="en-US" sz="1600" dirty="0" smtClean="0"/>
              <a:t>输出”</a:t>
            </a:r>
            <a:endParaRPr lang="zh-CN" altLang="en-US" sz="1600" dirty="0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335" y="3755659"/>
            <a:ext cx="236240" cy="22862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285" y="2850065"/>
            <a:ext cx="3459780" cy="33149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081" y="2850065"/>
            <a:ext cx="3459446" cy="3314987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3579777" y="4435819"/>
            <a:ext cx="701095" cy="23346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圆角矩形 22"/>
          <p:cNvSpPr/>
          <p:nvPr/>
        </p:nvSpPr>
        <p:spPr>
          <a:xfrm>
            <a:off x="5124129" y="3531149"/>
            <a:ext cx="1607411" cy="26884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曲线连接符 24"/>
          <p:cNvCxnSpPr/>
          <p:nvPr/>
        </p:nvCxnSpPr>
        <p:spPr>
          <a:xfrm rot="16200000" flipV="1">
            <a:off x="2652754" y="3411519"/>
            <a:ext cx="1066106" cy="982494"/>
          </a:xfrm>
          <a:prstGeom prst="curvedConnector3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圆角矩形 26"/>
          <p:cNvSpPr/>
          <p:nvPr/>
        </p:nvSpPr>
        <p:spPr>
          <a:xfrm>
            <a:off x="2222104" y="3166410"/>
            <a:ext cx="605395" cy="20005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圆角矩形 28"/>
          <p:cNvSpPr/>
          <p:nvPr/>
        </p:nvSpPr>
        <p:spPr>
          <a:xfrm>
            <a:off x="6154340" y="3961134"/>
            <a:ext cx="689961" cy="241224"/>
          </a:xfrm>
          <a:prstGeom prst="roundRect">
            <a:avLst>
              <a:gd name="adj" fmla="val 27522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88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C4F2640C-3F07-421C-9789-6AC2499CC79D}"/>
              </a:ext>
            </a:extLst>
          </p:cNvPr>
          <p:cNvSpPr txBox="1"/>
          <p:nvPr/>
        </p:nvSpPr>
        <p:spPr>
          <a:xfrm>
            <a:off x="768542" y="1445338"/>
            <a:ext cx="3216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b="1" noProof="1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与</a:t>
            </a:r>
            <a:r>
              <a:rPr lang="en-US" altLang="zh-CN" b="1" noProof="1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PLC</a:t>
            </a:r>
            <a:r>
              <a:rPr lang="zh-CN" altLang="en-US" b="1" noProof="1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通讯</a:t>
            </a:r>
            <a:endParaRPr lang="zh-CN" altLang="en-US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682883" y="1964986"/>
            <a:ext cx="2373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以西门子</a:t>
            </a:r>
            <a:r>
              <a:rPr lang="en-US" altLang="zh-CN" dirty="0" smtClean="0">
                <a:solidFill>
                  <a:schemeClr val="bg1"/>
                </a:solidFill>
              </a:rPr>
              <a:t>200PLC</a:t>
            </a:r>
            <a:r>
              <a:rPr lang="zh-CN" altLang="en-US" dirty="0" smtClean="0">
                <a:solidFill>
                  <a:schemeClr val="bg1"/>
                </a:solidFill>
              </a:rPr>
              <a:t>为例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682883" y="2315357"/>
            <a:ext cx="17607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1600" dirty="0" smtClean="0"/>
              <a:t>连接效果</a:t>
            </a:r>
            <a:endParaRPr lang="zh-CN" altLang="en-US" sz="1600" dirty="0"/>
          </a:p>
        </p:txBody>
      </p:sp>
      <p:grpSp>
        <p:nvGrpSpPr>
          <p:cNvPr id="8" name="组合 7"/>
          <p:cNvGrpSpPr/>
          <p:nvPr/>
        </p:nvGrpSpPr>
        <p:grpSpPr>
          <a:xfrm>
            <a:off x="2376624" y="2821021"/>
            <a:ext cx="6960112" cy="3721514"/>
            <a:chOff x="2376624" y="2821021"/>
            <a:chExt cx="6960112" cy="372151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6581" y="3379355"/>
              <a:ext cx="6380155" cy="316318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6624" y="2821021"/>
              <a:ext cx="4502855" cy="35228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238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769" y="1257806"/>
            <a:ext cx="8230006" cy="526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24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6641472"/>
              </p:ext>
            </p:extLst>
          </p:nvPr>
        </p:nvGraphicFramePr>
        <p:xfrm>
          <a:off x="4463915" y="3258585"/>
          <a:ext cx="4942732" cy="30629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7396"/>
                <a:gridCol w="1595336"/>
              </a:tblGrid>
              <a:tr h="46710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 smtClean="0"/>
                        <a:t>课程安排</a:t>
                      </a:r>
                      <a:endParaRPr lang="zh-CN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 smtClean="0"/>
                        <a:t>时间安排</a:t>
                      </a:r>
                      <a:endParaRPr lang="zh-CN" altLang="en-US" sz="20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 smtClean="0">
                          <a:latin typeface="+mn-ea"/>
                          <a:ea typeface="+mn-ea"/>
                        </a:rPr>
                        <a:t>简单动画组态</a:t>
                      </a:r>
                      <a:endParaRPr lang="zh-CN" altLang="en-US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latin typeface="+mn-ea"/>
                          <a:ea typeface="+mn-ea"/>
                        </a:rPr>
                        <a:t>30</a:t>
                      </a:r>
                      <a:r>
                        <a:rPr lang="zh-CN" altLang="en-US" dirty="0" smtClean="0">
                          <a:latin typeface="+mn-ea"/>
                          <a:ea typeface="+mn-ea"/>
                        </a:rPr>
                        <a:t>分钟</a:t>
                      </a:r>
                      <a:endParaRPr lang="zh-CN" altLang="en-US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 smtClean="0">
                          <a:latin typeface="+mn-ea"/>
                          <a:ea typeface="+mn-ea"/>
                        </a:rPr>
                        <a:t>报警组态介绍</a:t>
                      </a:r>
                      <a:endParaRPr lang="zh-CN" altLang="en-US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latin typeface="+mn-ea"/>
                          <a:ea typeface="+mn-ea"/>
                        </a:rPr>
                        <a:t>30</a:t>
                      </a:r>
                      <a:r>
                        <a:rPr lang="zh-CN" altLang="en-US" dirty="0" smtClean="0">
                          <a:latin typeface="+mn-ea"/>
                          <a:ea typeface="+mn-ea"/>
                        </a:rPr>
                        <a:t>分钟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 smtClean="0">
                          <a:latin typeface="+mn-ea"/>
                          <a:ea typeface="+mn-ea"/>
                        </a:rPr>
                        <a:t>配方介绍及第一种模式组态</a:t>
                      </a:r>
                      <a:endParaRPr lang="zh-CN" altLang="en-US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latin typeface="+mn-ea"/>
                          <a:ea typeface="+mn-ea"/>
                        </a:rPr>
                        <a:t>30</a:t>
                      </a:r>
                      <a:r>
                        <a:rPr lang="zh-CN" altLang="en-US" dirty="0" smtClean="0">
                          <a:latin typeface="+mn-ea"/>
                          <a:ea typeface="+mn-ea"/>
                        </a:rPr>
                        <a:t>分钟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 smtClean="0">
                          <a:latin typeface="+mn-ea"/>
                          <a:ea typeface="+mn-ea"/>
                        </a:rPr>
                        <a:t>配方第二种模式组态</a:t>
                      </a:r>
                      <a:endParaRPr lang="zh-CN" altLang="en-US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latin typeface="+mn-ea"/>
                          <a:ea typeface="+mn-ea"/>
                        </a:rPr>
                        <a:t>30</a:t>
                      </a:r>
                      <a:r>
                        <a:rPr lang="zh-CN" altLang="en-US" dirty="0" smtClean="0">
                          <a:latin typeface="+mn-ea"/>
                          <a:ea typeface="+mn-ea"/>
                        </a:rPr>
                        <a:t>分钟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 smtClean="0">
                          <a:latin typeface="+mn-ea"/>
                          <a:ea typeface="+mn-ea"/>
                        </a:rPr>
                        <a:t>多语言组态内容</a:t>
                      </a:r>
                      <a:endParaRPr lang="zh-CN" altLang="en-US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latin typeface="+mn-ea"/>
                          <a:ea typeface="+mn-ea"/>
                        </a:rPr>
                        <a:t>15</a:t>
                      </a:r>
                      <a:r>
                        <a:rPr lang="zh-CN" altLang="en-US" dirty="0" smtClean="0">
                          <a:latin typeface="+mn-ea"/>
                          <a:ea typeface="+mn-ea"/>
                        </a:rPr>
                        <a:t>分钟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 smtClean="0">
                          <a:latin typeface="+mn-ea"/>
                          <a:ea typeface="+mn-ea"/>
                        </a:rPr>
                        <a:t>上机练习</a:t>
                      </a:r>
                      <a:endParaRPr lang="zh-CN" altLang="en-US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latin typeface="+mn-ea"/>
                          <a:ea typeface="+mn-ea"/>
                        </a:rPr>
                        <a:t>30</a:t>
                      </a:r>
                      <a:r>
                        <a:rPr lang="zh-CN" altLang="en-US" dirty="0" smtClean="0">
                          <a:latin typeface="+mn-ea"/>
                          <a:ea typeface="+mn-ea"/>
                        </a:rPr>
                        <a:t>分钟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 smtClean="0">
                          <a:latin typeface="+mn-ea"/>
                          <a:ea typeface="+mn-ea"/>
                        </a:rPr>
                        <a:t>互动交流</a:t>
                      </a:r>
                      <a:endParaRPr lang="zh-CN" altLang="en-US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latin typeface="+mn-ea"/>
                          <a:ea typeface="+mn-ea"/>
                        </a:rPr>
                        <a:t>20</a:t>
                      </a:r>
                      <a:r>
                        <a:rPr lang="zh-CN" altLang="en-US" dirty="0" smtClean="0">
                          <a:latin typeface="+mn-ea"/>
                          <a:ea typeface="+mn-ea"/>
                        </a:rPr>
                        <a:t>分钟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矩形 3"/>
          <p:cNvSpPr/>
          <p:nvPr/>
        </p:nvSpPr>
        <p:spPr>
          <a:xfrm>
            <a:off x="653105" y="1459546"/>
            <a:ext cx="604925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zh-CN" altLang="en-US" sz="8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课</a:t>
            </a:r>
            <a:r>
              <a:rPr lang="zh-CN" altLang="en-US" sz="8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程预告</a:t>
            </a:r>
            <a:endParaRPr lang="zh-CN" altLang="en-US" sz="8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347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849505" y="3114615"/>
            <a:ext cx="24929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谢谢！</a:t>
            </a:r>
          </a:p>
        </p:txBody>
      </p:sp>
    </p:spTree>
    <p:extLst>
      <p:ext uri="{BB962C8B-B14F-4D97-AF65-F5344CB8AC3E}">
        <p14:creationId xmlns:p14="http://schemas.microsoft.com/office/powerpoint/2010/main" val="48987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27023" y="1234776"/>
            <a:ext cx="10930596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mcgsTpc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主流产品 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TPC1071Gi 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 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TPC1570Gi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，并介绍其基本功能</a:t>
            </a:r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及特点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，使大家了解产品总体的结构框架，并学会使用。 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99195" y="3254394"/>
            <a:ext cx="1684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产品外观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99193" y="4291158"/>
            <a:ext cx="1684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安装尺寸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99193" y="4809540"/>
            <a:ext cx="1684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安装角度</a:t>
            </a:r>
            <a:endParaRPr lang="zh-CN" altLang="en-US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9193" y="3772776"/>
            <a:ext cx="1684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产品配置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9CE1382B-4592-4C2A-A856-065C5989E3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282" y="3164300"/>
            <a:ext cx="5271096" cy="2645776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99193" y="2736012"/>
            <a:ext cx="1684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产品</a:t>
            </a:r>
            <a:r>
              <a: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优势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9CE1382B-4592-4C2A-A856-065C5989E3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102" y="3164300"/>
            <a:ext cx="4973180" cy="2645776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99193" y="5327922"/>
            <a:ext cx="1684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挂钩安装</a:t>
            </a:r>
            <a:endParaRPr lang="zh-CN" altLang="en-US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99193" y="5846302"/>
            <a:ext cx="1684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接口定义</a:t>
            </a:r>
          </a:p>
        </p:txBody>
      </p:sp>
    </p:spTree>
    <p:extLst>
      <p:ext uri="{BB962C8B-B14F-4D97-AF65-F5344CB8AC3E}">
        <p14:creationId xmlns:p14="http://schemas.microsoft.com/office/powerpoint/2010/main" val="347812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C4F2640C-3F07-421C-9789-6AC2499CC79D}"/>
              </a:ext>
            </a:extLst>
          </p:cNvPr>
          <p:cNvSpPr txBox="1"/>
          <p:nvPr/>
        </p:nvSpPr>
        <p:spPr>
          <a:xfrm>
            <a:off x="768542" y="1445338"/>
            <a:ext cx="3216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产品优势</a:t>
            </a:r>
            <a:endParaRPr lang="zh-CN" altLang="en-US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899684" y="2381688"/>
            <a:ext cx="9221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dirty="0"/>
              <a:t>高清真彩：高分辨率，</a:t>
            </a:r>
            <a:r>
              <a:rPr lang="en-US" altLang="zh-CN" dirty="0"/>
              <a:t>262K </a:t>
            </a:r>
            <a:r>
              <a:rPr lang="zh-CN" altLang="en-US" dirty="0"/>
              <a:t>真彩，享受顶级视觉盛宴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899684" y="3021578"/>
            <a:ext cx="9221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dirty="0"/>
              <a:t>配置优良：</a:t>
            </a:r>
            <a:r>
              <a:rPr lang="en-US" altLang="zh-CN" dirty="0"/>
              <a:t>A53 4 </a:t>
            </a:r>
            <a:r>
              <a:rPr lang="zh-CN" altLang="en-US" dirty="0"/>
              <a:t>核</a:t>
            </a:r>
            <a:r>
              <a:rPr lang="zh-CN" altLang="en-US" dirty="0" smtClean="0"/>
              <a:t>，</a:t>
            </a:r>
            <a:r>
              <a:rPr lang="en-US" altLang="zh-CN" dirty="0" smtClean="0"/>
              <a:t>1GHz</a:t>
            </a:r>
            <a:r>
              <a:rPr lang="zh-CN" altLang="en-US" dirty="0" smtClean="0"/>
              <a:t>主</a:t>
            </a:r>
            <a:r>
              <a:rPr lang="zh-CN" altLang="en-US" dirty="0"/>
              <a:t>频，</a:t>
            </a:r>
            <a:r>
              <a:rPr lang="en-US" altLang="zh-CN" dirty="0"/>
              <a:t>256M </a:t>
            </a:r>
            <a:r>
              <a:rPr lang="zh-CN" altLang="en-US" dirty="0"/>
              <a:t>内存，</a:t>
            </a:r>
            <a:r>
              <a:rPr lang="en-US" altLang="zh-CN" dirty="0"/>
              <a:t>4G </a:t>
            </a:r>
            <a:r>
              <a:rPr lang="zh-CN" altLang="en-US" dirty="0"/>
              <a:t>存储空间 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899684" y="3661468"/>
            <a:ext cx="9221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dirty="0"/>
              <a:t>稳定可靠：抗干扰性能达工业</a:t>
            </a:r>
            <a:r>
              <a:rPr lang="en-US" altLang="zh-CN" dirty="0"/>
              <a:t>Ⅲ</a:t>
            </a:r>
            <a:r>
              <a:rPr lang="zh-CN" altLang="en-US" dirty="0"/>
              <a:t>级，</a:t>
            </a:r>
            <a:r>
              <a:rPr lang="en-US" altLang="zh-CN" dirty="0"/>
              <a:t>LED </a:t>
            </a:r>
            <a:r>
              <a:rPr lang="zh-CN" altLang="en-US" dirty="0"/>
              <a:t>背光寿命长，百万现场装机 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899684" y="4301358"/>
            <a:ext cx="9221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dirty="0"/>
              <a:t>时尚环保：宽屏、超轻、超薄设计，引领时尚；低功耗，发展绿色工业 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899684" y="4941248"/>
            <a:ext cx="9221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dirty="0"/>
              <a:t>全能软件：</a:t>
            </a:r>
            <a:r>
              <a:rPr lang="en-US" altLang="zh-CN" dirty="0"/>
              <a:t>MCGS </a:t>
            </a:r>
            <a:r>
              <a:rPr lang="zh-CN" altLang="en-US" dirty="0"/>
              <a:t>全功能组态软件，支持 </a:t>
            </a:r>
            <a:r>
              <a:rPr lang="en-US" altLang="zh-CN" dirty="0"/>
              <a:t>U </a:t>
            </a:r>
            <a:r>
              <a:rPr lang="zh-CN" altLang="en-US" dirty="0"/>
              <a:t>盘备份恢复，功能更强大 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899684" y="5581137"/>
            <a:ext cx="9221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dirty="0"/>
              <a:t>贴心服务：本土化、全方位贴心服务 </a:t>
            </a:r>
          </a:p>
        </p:txBody>
      </p:sp>
    </p:spTree>
    <p:extLst>
      <p:ext uri="{BB962C8B-B14F-4D97-AF65-F5344CB8AC3E}">
        <p14:creationId xmlns:p14="http://schemas.microsoft.com/office/powerpoint/2010/main" val="428234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C4F2640C-3F07-421C-9789-6AC2499CC79D}"/>
              </a:ext>
            </a:extLst>
          </p:cNvPr>
          <p:cNvSpPr txBox="1"/>
          <p:nvPr/>
        </p:nvSpPr>
        <p:spPr>
          <a:xfrm>
            <a:off x="768542" y="1445338"/>
            <a:ext cx="3216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产品外观</a:t>
            </a:r>
          </a:p>
        </p:txBody>
      </p:sp>
      <p:pic>
        <p:nvPicPr>
          <p:cNvPr id="5" name="Picture 19">
            <a:extLst>
              <a:ext uri="{FF2B5EF4-FFF2-40B4-BE49-F238E27FC236}">
                <a16:creationId xmlns="" xmlns:a16="http://schemas.microsoft.com/office/drawing/2014/main" id="{14AD4F5A-71CB-4A85-864A-38B0AC7BE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71775" y="4397021"/>
            <a:ext cx="3288768" cy="2088416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="" xmlns:a16="http://schemas.microsoft.com/office/drawing/2014/main" id="{516E10CC-435E-469C-8849-644A0682D0C4}"/>
              </a:ext>
            </a:extLst>
          </p:cNvPr>
          <p:cNvSpPr txBox="1"/>
          <p:nvPr/>
        </p:nvSpPr>
        <p:spPr>
          <a:xfrm>
            <a:off x="4995115" y="3914879"/>
            <a:ext cx="2446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TPC1071Gi </a:t>
            </a:r>
            <a:r>
              <a:rPr lang="zh-CN" altLang="en-US" sz="2400" dirty="0">
                <a:solidFill>
                  <a:schemeClr val="bg1"/>
                </a:solidFill>
              </a:rPr>
              <a:t>外观 </a:t>
            </a:r>
          </a:p>
        </p:txBody>
      </p:sp>
      <p:pic>
        <p:nvPicPr>
          <p:cNvPr id="7" name="Picture 19">
            <a:extLst>
              <a:ext uri="{FF2B5EF4-FFF2-40B4-BE49-F238E27FC236}">
                <a16:creationId xmlns="" xmlns:a16="http://schemas.microsoft.com/office/drawing/2014/main" id="{8087B8A4-B228-4F03-81AC-41207595D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4963" y="4381402"/>
            <a:ext cx="3212169" cy="210403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E95A71EA-0BB7-44AC-8DAD-4CF7021ABECD}"/>
              </a:ext>
            </a:extLst>
          </p:cNvPr>
          <p:cNvSpPr txBox="1"/>
          <p:nvPr/>
        </p:nvSpPr>
        <p:spPr>
          <a:xfrm>
            <a:off x="4872186" y="6396335"/>
            <a:ext cx="2692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 TPC1570Gi </a:t>
            </a:r>
            <a:r>
              <a:rPr lang="zh-CN" altLang="en-US" sz="2400" dirty="0">
                <a:solidFill>
                  <a:schemeClr val="bg1"/>
                </a:solidFill>
              </a:rPr>
              <a:t>外观 </a:t>
            </a:r>
          </a:p>
        </p:txBody>
      </p:sp>
      <p:pic>
        <p:nvPicPr>
          <p:cNvPr id="9" name="Picture 19">
            <a:extLst>
              <a:ext uri="{FF2B5EF4-FFF2-40B4-BE49-F238E27FC236}">
                <a16:creationId xmlns="" xmlns:a16="http://schemas.microsoft.com/office/drawing/2014/main" id="{14AD4F5A-71CB-4A85-864A-38B0AC7BE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6780" y="1883841"/>
            <a:ext cx="2658757" cy="2088416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9">
            <a:extLst>
              <a:ext uri="{FF2B5EF4-FFF2-40B4-BE49-F238E27FC236}">
                <a16:creationId xmlns="" xmlns:a16="http://schemas.microsoft.com/office/drawing/2014/main" id="{14AD4F5A-71CB-4A85-864A-38B0AC7BE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91668" y="1886007"/>
            <a:ext cx="2658757" cy="2086250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850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C4F2640C-3F07-421C-9789-6AC2499CC79D}"/>
              </a:ext>
            </a:extLst>
          </p:cNvPr>
          <p:cNvSpPr txBox="1"/>
          <p:nvPr/>
        </p:nvSpPr>
        <p:spPr>
          <a:xfrm>
            <a:off x="768542" y="1445338"/>
            <a:ext cx="3216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产品配置</a:t>
            </a:r>
          </a:p>
        </p:txBody>
      </p:sp>
      <p:graphicFrame>
        <p:nvGraphicFramePr>
          <p:cNvPr id="9" name="表格 8">
            <a:extLst>
              <a:ext uri="{FF2B5EF4-FFF2-40B4-BE49-F238E27FC236}">
                <a16:creationId xmlns="" xmlns:a16="http://schemas.microsoft.com/office/drawing/2014/main" id="{8AE5D996-C02B-48C9-A18F-7D7C979AEB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0005063"/>
              </p:ext>
            </p:extLst>
          </p:nvPr>
        </p:nvGraphicFramePr>
        <p:xfrm>
          <a:off x="877321" y="2241393"/>
          <a:ext cx="6661158" cy="40940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6685">
                  <a:extLst>
                    <a:ext uri="{9D8B030D-6E8A-4147-A177-3AD203B41FA5}">
                      <a16:colId xmlns="" xmlns:a16="http://schemas.microsoft.com/office/drawing/2014/main" val="3895920567"/>
                    </a:ext>
                  </a:extLst>
                </a:gridCol>
                <a:gridCol w="1214375">
                  <a:extLst>
                    <a:ext uri="{9D8B030D-6E8A-4147-A177-3AD203B41FA5}">
                      <a16:colId xmlns="" xmlns:a16="http://schemas.microsoft.com/office/drawing/2014/main" val="1968698665"/>
                    </a:ext>
                  </a:extLst>
                </a:gridCol>
                <a:gridCol w="2280049">
                  <a:extLst>
                    <a:ext uri="{9D8B030D-6E8A-4147-A177-3AD203B41FA5}">
                      <a16:colId xmlns="" xmlns:a16="http://schemas.microsoft.com/office/drawing/2014/main" val="542197088"/>
                    </a:ext>
                  </a:extLst>
                </a:gridCol>
                <a:gridCol w="2280049"/>
              </a:tblGrid>
              <a:tr h="454899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类别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项目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TPC1071Gi</a:t>
                      </a:r>
                      <a:endParaRPr lang="zh-CN" altLang="en-US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TPC1570Gi</a:t>
                      </a:r>
                      <a:endParaRPr lang="zh-CN" altLang="en-US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24297353"/>
                  </a:ext>
                </a:extLst>
              </a:tr>
              <a:tr h="454899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显示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分辨率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1024</a:t>
                      </a:r>
                      <a:r>
                        <a:rPr lang="zh-CN" alt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600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1920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1080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629979024"/>
                  </a:ext>
                </a:extLst>
              </a:tr>
              <a:tr h="454899"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主板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CPU</a:t>
                      </a:r>
                      <a:r>
                        <a:rPr lang="zh-CN" altLang="en-US" dirty="0"/>
                        <a:t>频率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Cortex-A53，1GHz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Cortex-A53，1GHz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344392913"/>
                  </a:ext>
                </a:extLst>
              </a:tr>
              <a:tr h="454899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内存容量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256M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256M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154034188"/>
                  </a:ext>
                </a:extLst>
              </a:tr>
              <a:tr h="454899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存储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磁盘容量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4G </a:t>
                      </a:r>
                      <a:r>
                        <a:rPr lang="en-US" altLang="zh-CN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eMMC</a:t>
                      </a:r>
                      <a:endParaRPr lang="en-US" altLang="zh-CN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4G </a:t>
                      </a:r>
                      <a:r>
                        <a:rPr lang="en-US" altLang="zh-CN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eMMC</a:t>
                      </a:r>
                      <a:endParaRPr lang="en-US" alt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859161709"/>
                  </a:ext>
                </a:extLst>
              </a:tr>
              <a:tr h="454899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软件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组态软件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noProof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McgsPro3.2.3</a:t>
                      </a:r>
                      <a:endParaRPr lang="en-US" alt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noProof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McgsPro3.2.3</a:t>
                      </a:r>
                      <a:endParaRPr lang="en-US" alt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369442371"/>
                  </a:ext>
                </a:extLst>
              </a:tr>
              <a:tr h="454899">
                <a:tc rowSpan="3"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接口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串口通讯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1×RS232</a:t>
                      </a:r>
                      <a:r>
                        <a:rPr lang="zh-CN" alt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、</a:t>
                      </a: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2×RS485</a:t>
                      </a:r>
                      <a:endParaRPr lang="en-US" alt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1×RS232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、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2×RS485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306470291"/>
                  </a:ext>
                </a:extLst>
              </a:tr>
              <a:tr h="454899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USB</a:t>
                      </a:r>
                      <a:r>
                        <a:rPr lang="zh-CN" altLang="en-US" dirty="0"/>
                        <a:t>接口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USB 2.0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USB 2.0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220856149"/>
                  </a:ext>
                </a:extLst>
              </a:tr>
              <a:tr h="454899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LAN</a:t>
                      </a:r>
                      <a:r>
                        <a:rPr lang="zh-CN" altLang="en-US" dirty="0"/>
                        <a:t>接口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10M/100M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自适应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10M/100M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自适应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5282699"/>
                  </a:ext>
                </a:extLst>
              </a:tr>
            </a:tbl>
          </a:graphicData>
        </a:graphic>
      </p:graphicFrame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343AA4E1-87C2-4AC3-890A-93C2D2E02E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792" y="3701144"/>
            <a:ext cx="3392797" cy="257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6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C4F2640C-3F07-421C-9789-6AC2499CC79D}"/>
              </a:ext>
            </a:extLst>
          </p:cNvPr>
          <p:cNvSpPr txBox="1"/>
          <p:nvPr/>
        </p:nvSpPr>
        <p:spPr>
          <a:xfrm>
            <a:off x="768542" y="1445338"/>
            <a:ext cx="3216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安装尺寸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D09100E3-DED7-4EDF-8AC7-FCCF703DF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59" y="2860160"/>
            <a:ext cx="6097691" cy="286808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53873" y="577079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外形尺寸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085924" y="582139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开孔尺寸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D09100E3-DED7-4EDF-8AC7-FCCF703DFE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399" y="3096396"/>
            <a:ext cx="5699187" cy="263185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117975" y="582139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外形尺寸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048809" y="587199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开孔尺寸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305632" y="2172666"/>
            <a:ext cx="1720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TPC1071Gi </a:t>
            </a:r>
            <a:r>
              <a:rPr lang="zh-CN" altLang="en-US" dirty="0">
                <a:solidFill>
                  <a:schemeClr val="bg1"/>
                </a:solidFill>
              </a:rPr>
              <a:t>尺寸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8368820" y="2172666"/>
            <a:ext cx="1720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TPC1570Gi </a:t>
            </a:r>
            <a:r>
              <a:rPr lang="zh-CN" altLang="en-US" dirty="0">
                <a:solidFill>
                  <a:schemeClr val="bg1"/>
                </a:solidFill>
              </a:rPr>
              <a:t>尺寸</a:t>
            </a:r>
          </a:p>
        </p:txBody>
      </p:sp>
    </p:spTree>
    <p:extLst>
      <p:ext uri="{BB962C8B-B14F-4D97-AF65-F5344CB8AC3E}">
        <p14:creationId xmlns:p14="http://schemas.microsoft.com/office/powerpoint/2010/main" val="35998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6687</TotalTime>
  <Words>4149</Words>
  <Application>Microsoft Office PowerPoint</Application>
  <PresentationFormat>宽屏</PresentationFormat>
  <Paragraphs>332</Paragraphs>
  <Slides>48</Slides>
  <Notes>28</Notes>
  <HiddenSlides>0</HiddenSlides>
  <MMClips>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48</vt:i4>
      </vt:variant>
    </vt:vector>
  </HeadingPairs>
  <TitlesOfParts>
    <vt:vector size="60" baseType="lpstr">
      <vt:lpstr>黑体</vt:lpstr>
      <vt:lpstr>隶书</vt:lpstr>
      <vt:lpstr>宋体</vt:lpstr>
      <vt:lpstr>微软雅黑</vt:lpstr>
      <vt:lpstr>微软雅黑 Light</vt:lpstr>
      <vt:lpstr>Arial</vt:lpstr>
      <vt:lpstr>Calibri</vt:lpstr>
      <vt:lpstr>Calibri Light</vt:lpstr>
      <vt:lpstr>Times New Roman</vt:lpstr>
      <vt:lpstr>Wingdings</vt:lpstr>
      <vt:lpstr>Office 主题</vt:lpstr>
      <vt:lpstr>图片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张武武</cp:lastModifiedBy>
  <cp:revision>501</cp:revision>
  <dcterms:created xsi:type="dcterms:W3CDTF">2018-02-28T00:35:13Z</dcterms:created>
  <dcterms:modified xsi:type="dcterms:W3CDTF">2019-01-09T10:58:38Z</dcterms:modified>
</cp:coreProperties>
</file>